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2" r:id="rId3"/>
    <p:sldId id="266" r:id="rId4"/>
    <p:sldId id="299" r:id="rId5"/>
    <p:sldId id="297" r:id="rId6"/>
    <p:sldId id="298" r:id="rId7"/>
    <p:sldId id="295" r:id="rId8"/>
    <p:sldId id="296" r:id="rId9"/>
    <p:sldId id="293" r:id="rId10"/>
    <p:sldId id="294" r:id="rId11"/>
    <p:sldId id="300" r:id="rId12"/>
    <p:sldId id="308" r:id="rId13"/>
    <p:sldId id="302" r:id="rId14"/>
    <p:sldId id="301" r:id="rId15"/>
    <p:sldId id="303" r:id="rId16"/>
    <p:sldId id="304" r:id="rId17"/>
    <p:sldId id="307" r:id="rId18"/>
    <p:sldId id="306" r:id="rId19"/>
    <p:sldId id="305" r:id="rId20"/>
    <p:sldId id="310" r:id="rId21"/>
    <p:sldId id="311" r:id="rId22"/>
    <p:sldId id="315" r:id="rId23"/>
    <p:sldId id="316" r:id="rId24"/>
    <p:sldId id="309" r:id="rId25"/>
    <p:sldId id="312" r:id="rId26"/>
    <p:sldId id="313" r:id="rId27"/>
    <p:sldId id="314" r:id="rId28"/>
    <p:sldId id="258" r:id="rId29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60F2"/>
    <a:srgbClr val="003F82"/>
    <a:srgbClr val="FF6600"/>
    <a:srgbClr val="21386F"/>
    <a:srgbClr val="1C2A5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0" autoAdjust="0"/>
    <p:restoredTop sz="87234" autoAdjust="0"/>
  </p:normalViewPr>
  <p:slideViewPr>
    <p:cSldViewPr snapToGrid="0" snapToObjects="1">
      <p:cViewPr>
        <p:scale>
          <a:sx n="50" d="100"/>
          <a:sy n="50" d="100"/>
        </p:scale>
        <p:origin x="-379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7D397-75FF-458C-8B31-E3324A5ED6F7}" type="datetimeFigureOut">
              <a:rPr lang="ru-RU" smtClean="0"/>
              <a:pPr/>
              <a:t>04.06.2012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55700-BEBA-453B-8951-E93D48DA3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4EEE-3E67-4398-AF24-862C9BB0BCC5}" type="datetimeFigureOut">
              <a:rPr lang="ru-RU" smtClean="0"/>
              <a:pPr/>
              <a:t>04.06.2012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4C1EE-3809-423B-BA1F-C38E7E040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4C1EE-3809-423B-BA1F-C38E7E04025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</a:t>
            </a:r>
            <a:endParaRPr lang="ru-RU" baseline="0" dirty="0" smtClean="0"/>
          </a:p>
          <a:p>
            <a:r>
              <a:rPr lang="ru-RU" dirty="0" smtClean="0"/>
              <a:t>Улучшение здоровья граждан Европы и повышение конкурентоспособности связанных со здравоохранением отраслей производства и услуг. Рассмотрение социально-экономических аспектов здравоохранения и глобальных проблем здравоохранения.</a:t>
            </a:r>
          </a:p>
          <a:p>
            <a:endParaRPr lang="ru-RU" dirty="0" smtClean="0"/>
          </a:p>
          <a:p>
            <a:r>
              <a:rPr lang="ru-RU" dirty="0" smtClean="0"/>
              <a:t>Обеспечение гражданам возможности жить дольше независимо и в добром здравии за счет увеличения среднего количества здоровых лет жизни на два года</a:t>
            </a:r>
          </a:p>
          <a:p>
            <a:r>
              <a:rPr lang="ru-RU" dirty="0" smtClean="0"/>
              <a:t>Для достижения этой цели надо:  повысить устойчивость и эффективность европейской социальной системы и системы здравоохранения.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	создать Европейский и мировой рынок инновационных продуктов и услуг с новыми возможностями для Европейского</a:t>
            </a:r>
            <a:r>
              <a:rPr lang="ru-RU" baseline="0" dirty="0" smtClean="0"/>
              <a:t> </a:t>
            </a:r>
            <a:r>
              <a:rPr lang="ru-RU" dirty="0" smtClean="0"/>
              <a:t>бизнеса.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4C1EE-3809-423B-BA1F-C38E7E04025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</a:t>
            </a:r>
            <a:endParaRPr lang="ru-RU" baseline="0" dirty="0" smtClean="0"/>
          </a:p>
          <a:p>
            <a:r>
              <a:rPr lang="ru-RU" dirty="0" smtClean="0"/>
              <a:t>Улучшение здоровья граждан Европы и повышение конкурентоспособности связанных со здравоохранением отраслей производства и услуг. Рассмотрение социально-экономических аспектов здравоохранения и глобальных проблем здравоохранения.</a:t>
            </a:r>
          </a:p>
          <a:p>
            <a:endParaRPr lang="ru-RU" dirty="0" smtClean="0"/>
          </a:p>
          <a:p>
            <a:r>
              <a:rPr lang="ru-RU" dirty="0" smtClean="0"/>
              <a:t>Обеспечение гражданам возможности жить дольше независимо и в добром здравии за счет увеличения среднего количества здоровых лет жизни на два года</a:t>
            </a:r>
          </a:p>
          <a:p>
            <a:r>
              <a:rPr lang="ru-RU" dirty="0" smtClean="0"/>
              <a:t>Для достижения этой цели надо:  повысить устойчивость и эффективность европейской социальной системы и системы здравоохранения.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	создать Европейский и мировой рынок инновационных продуктов и услуг с новыми возможностями для Европейского</a:t>
            </a:r>
            <a:r>
              <a:rPr lang="ru-RU" baseline="0" dirty="0" smtClean="0"/>
              <a:t> </a:t>
            </a:r>
            <a:r>
              <a:rPr lang="ru-RU" dirty="0" smtClean="0"/>
              <a:t>бизнеса.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4C1EE-3809-423B-BA1F-C38E7E04025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</a:t>
            </a:r>
            <a:endParaRPr lang="ru-RU" baseline="0" dirty="0" smtClean="0"/>
          </a:p>
          <a:p>
            <a:r>
              <a:rPr lang="ru-RU" dirty="0" smtClean="0"/>
              <a:t>Улучшение здоровья граждан Европы и повышение конкурентоспособности связанных со здравоохранением отраслей производства и услуг. Рассмотрение социально-экономических аспектов здравоохранения и глобальных проблем здравоохранения.</a:t>
            </a:r>
          </a:p>
          <a:p>
            <a:endParaRPr lang="ru-RU" dirty="0" smtClean="0"/>
          </a:p>
          <a:p>
            <a:r>
              <a:rPr lang="ru-RU" dirty="0" smtClean="0"/>
              <a:t>Обеспечение гражданам возможности жить дольше независимо и в добром здравии за счет увеличения среднего количества здоровых лет жизни на два года</a:t>
            </a:r>
          </a:p>
          <a:p>
            <a:r>
              <a:rPr lang="ru-RU" dirty="0" smtClean="0"/>
              <a:t>Для достижения этой цели надо:  повысить устойчивость и эффективность европейской социальной системы и системы здравоохранения.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	создать Европейский и мировой рынок инновационных продуктов и услуг с новыми возможностями для Европейского</a:t>
            </a:r>
            <a:r>
              <a:rPr lang="ru-RU" baseline="0" dirty="0" smtClean="0"/>
              <a:t> </a:t>
            </a:r>
            <a:r>
              <a:rPr lang="ru-RU" dirty="0" smtClean="0"/>
              <a:t>бизнеса.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4C1EE-3809-423B-BA1F-C38E7E04025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</a:t>
            </a:r>
            <a:endParaRPr lang="ru-RU" baseline="0" dirty="0" smtClean="0"/>
          </a:p>
          <a:p>
            <a:r>
              <a:rPr lang="ru-RU" dirty="0" smtClean="0"/>
              <a:t>Улучшение здоровья граждан Европы и повышение конкурентоспособности связанных со здравоохранением отраслей производства и услуг. Рассмотрение социально-экономических аспектов здравоохранения и глобальных проблем здравоохранения.</a:t>
            </a:r>
          </a:p>
          <a:p>
            <a:endParaRPr lang="ru-RU" dirty="0" smtClean="0"/>
          </a:p>
          <a:p>
            <a:r>
              <a:rPr lang="ru-RU" dirty="0" smtClean="0"/>
              <a:t>Обеспечение гражданам возможности жить дольше независимо и в добром здравии за счет увеличения среднего количества здоровых лет жизни на два года</a:t>
            </a:r>
          </a:p>
          <a:p>
            <a:r>
              <a:rPr lang="ru-RU" dirty="0" smtClean="0"/>
              <a:t>Для достижения этой цели надо:  повысить устойчивость и эффективность европейской социальной системы и системы здравоохранения.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	создать Европейский и мировой рынок инновационных продуктов и услуг с новыми возможностями для Европейского</a:t>
            </a:r>
            <a:r>
              <a:rPr lang="ru-RU" baseline="0" dirty="0" smtClean="0"/>
              <a:t> </a:t>
            </a:r>
            <a:r>
              <a:rPr lang="ru-RU" dirty="0" smtClean="0"/>
              <a:t>бизнеса.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4C1EE-3809-423B-BA1F-C38E7E04025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</a:t>
            </a:r>
            <a:endParaRPr lang="ru-RU" baseline="0" dirty="0" smtClean="0"/>
          </a:p>
          <a:p>
            <a:r>
              <a:rPr lang="ru-RU" dirty="0" smtClean="0"/>
              <a:t>Улучшение здоровья граждан Европы и повышение конкурентоспособности связанных со здравоохранением отраслей производства и услуг. Рассмотрение социально-экономических аспектов здравоохранения и глобальных проблем здравоохранения.</a:t>
            </a:r>
          </a:p>
          <a:p>
            <a:endParaRPr lang="ru-RU" dirty="0" smtClean="0"/>
          </a:p>
          <a:p>
            <a:r>
              <a:rPr lang="ru-RU" dirty="0" smtClean="0"/>
              <a:t>Обеспечение гражданам возможности жить дольше независимо и в добром здравии за счет увеличения среднего количества здоровых лет жизни на два года</a:t>
            </a:r>
          </a:p>
          <a:p>
            <a:r>
              <a:rPr lang="ru-RU" dirty="0" smtClean="0"/>
              <a:t>Для достижения этой цели надо:  повысить устойчивость и эффективность европейской социальной системы и системы здравоохранения.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	создать Европейский и мировой рынок инновационных продуктов и услуг с новыми возможностями для Европейского</a:t>
            </a:r>
            <a:r>
              <a:rPr lang="ru-RU" baseline="0" dirty="0" smtClean="0"/>
              <a:t> </a:t>
            </a:r>
            <a:r>
              <a:rPr lang="ru-RU" dirty="0" smtClean="0"/>
              <a:t>бизнеса.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4C1EE-3809-423B-BA1F-C38E7E04025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</a:t>
            </a:r>
            <a:endParaRPr lang="ru-RU" baseline="0" dirty="0" smtClean="0"/>
          </a:p>
          <a:p>
            <a:r>
              <a:rPr lang="ru-RU" dirty="0" smtClean="0"/>
              <a:t>Улучшение здоровья граждан Европы и повышение конкурентоспособности связанных со здравоохранением отраслей производства и услуг. Рассмотрение социально-экономических аспектов здравоохранения и глобальных проблем здравоохранения.</a:t>
            </a:r>
          </a:p>
          <a:p>
            <a:endParaRPr lang="ru-RU" dirty="0" smtClean="0"/>
          </a:p>
          <a:p>
            <a:r>
              <a:rPr lang="ru-RU" dirty="0" smtClean="0"/>
              <a:t>Обеспечение гражданам возможности жить дольше независимо и в добром здравии за счет увеличения среднего количества здоровых лет жизни на два года</a:t>
            </a:r>
          </a:p>
          <a:p>
            <a:r>
              <a:rPr lang="ru-RU" dirty="0" smtClean="0"/>
              <a:t>Для достижения этой цели надо:  повысить устойчивость и эффективность европейской социальной системы и системы здравоохранения.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	создать Европейский и мировой рынок инновационных продуктов и услуг с новыми возможностями для Европейского</a:t>
            </a:r>
            <a:r>
              <a:rPr lang="ru-RU" baseline="0" dirty="0" smtClean="0"/>
              <a:t> </a:t>
            </a:r>
            <a:r>
              <a:rPr lang="ru-RU" dirty="0" smtClean="0"/>
              <a:t>бизнеса.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4C1EE-3809-423B-BA1F-C38E7E04025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</a:t>
            </a:r>
            <a:endParaRPr lang="ru-RU" baseline="0" dirty="0" smtClean="0"/>
          </a:p>
          <a:p>
            <a:r>
              <a:rPr lang="ru-RU" dirty="0" smtClean="0"/>
              <a:t>Улучшение здоровья граждан Европы и повышение конкурентоспособности связанных со здравоохранением отраслей производства и услуг. Рассмотрение социально-экономических аспектов здравоохранения и глобальных проблем здравоохранения.</a:t>
            </a:r>
          </a:p>
          <a:p>
            <a:endParaRPr lang="ru-RU" dirty="0" smtClean="0"/>
          </a:p>
          <a:p>
            <a:r>
              <a:rPr lang="ru-RU" dirty="0" smtClean="0"/>
              <a:t>Обеспечение гражданам возможности жить дольше независимо и в добром здравии за счет увеличения среднего количества здоровых лет жизни на два года</a:t>
            </a:r>
          </a:p>
          <a:p>
            <a:r>
              <a:rPr lang="ru-RU" dirty="0" smtClean="0"/>
              <a:t>Для достижения этой цели надо:  повысить устойчивость и эффективность европейской социальной системы и системы здравоохранения.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	создать Европейский и мировой рынок инновационных продуктов и услуг с новыми возможностями для Европейского</a:t>
            </a:r>
            <a:r>
              <a:rPr lang="ru-RU" baseline="0" dirty="0" smtClean="0"/>
              <a:t> </a:t>
            </a:r>
            <a:r>
              <a:rPr lang="ru-RU" dirty="0" smtClean="0"/>
              <a:t>бизнеса.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4C1EE-3809-423B-BA1F-C38E7E04025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</a:t>
            </a:r>
            <a:endParaRPr lang="ru-RU" baseline="0" dirty="0" smtClean="0"/>
          </a:p>
          <a:p>
            <a:r>
              <a:rPr lang="ru-RU" dirty="0" smtClean="0"/>
              <a:t>Улучшение здоровья граждан Европы и повышение конкурентоспособности связанных со здравоохранением отраслей производства и услуг. Рассмотрение социально-экономических аспектов здравоохранения и глобальных проблем здравоохранения.</a:t>
            </a:r>
          </a:p>
          <a:p>
            <a:endParaRPr lang="ru-RU" dirty="0" smtClean="0"/>
          </a:p>
          <a:p>
            <a:r>
              <a:rPr lang="ru-RU" dirty="0" smtClean="0"/>
              <a:t>Обеспечение гражданам возможности жить дольше независимо и в добром здравии за счет увеличения среднего количества здоровых лет жизни на два года</a:t>
            </a:r>
          </a:p>
          <a:p>
            <a:r>
              <a:rPr lang="ru-RU" dirty="0" smtClean="0"/>
              <a:t>Для достижения этой цели надо:  повысить устойчивость и эффективность европейской социальной системы и системы здравоохранения.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	создать Европейский и мировой рынок инновационных продуктов и услуг с новыми возможностями для Европейского</a:t>
            </a:r>
            <a:r>
              <a:rPr lang="ru-RU" baseline="0" dirty="0" smtClean="0"/>
              <a:t> </a:t>
            </a:r>
            <a:r>
              <a:rPr lang="ru-RU" dirty="0" smtClean="0"/>
              <a:t>бизнеса.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4C1EE-3809-423B-BA1F-C38E7E04025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</a:t>
            </a:r>
            <a:endParaRPr lang="ru-RU" baseline="0" dirty="0" smtClean="0"/>
          </a:p>
          <a:p>
            <a:r>
              <a:rPr lang="ru-RU" dirty="0" smtClean="0"/>
              <a:t>Улучшение здоровья граждан Европы и повышение конкурентоспособности связанных со здравоохранением отраслей производства и услуг. Рассмотрение социально-экономических аспектов здравоохранения и глобальных проблем здравоохранения.</a:t>
            </a:r>
          </a:p>
          <a:p>
            <a:endParaRPr lang="ru-RU" dirty="0" smtClean="0"/>
          </a:p>
          <a:p>
            <a:r>
              <a:rPr lang="ru-RU" dirty="0" smtClean="0"/>
              <a:t>Обеспечение гражданам возможности жить дольше независимо и в добром здравии за счет увеличения среднего количества здоровых лет жизни на два года</a:t>
            </a:r>
          </a:p>
          <a:p>
            <a:r>
              <a:rPr lang="ru-RU" dirty="0" smtClean="0"/>
              <a:t>Для достижения этой цели надо:  повысить устойчивость и эффективность европейской социальной системы и системы здравоохранения.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	создать Европейский и мировой рынок инновационных продуктов и услуг с новыми возможностями для Европейского</a:t>
            </a:r>
            <a:r>
              <a:rPr lang="ru-RU" baseline="0" dirty="0" smtClean="0"/>
              <a:t> </a:t>
            </a:r>
            <a:r>
              <a:rPr lang="ru-RU" dirty="0" smtClean="0"/>
              <a:t>бизнеса.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4C1EE-3809-423B-BA1F-C38E7E04025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</a:t>
            </a:r>
            <a:endParaRPr lang="ru-RU" baseline="0" dirty="0" smtClean="0"/>
          </a:p>
          <a:p>
            <a:r>
              <a:rPr lang="ru-RU" dirty="0" smtClean="0"/>
              <a:t>Улучшение здоровья граждан Европы и повышение конкурентоспособности связанных со здравоохранением отраслей производства и услуг. Рассмотрение социально-экономических аспектов здравоохранения и глобальных проблем здравоохранения.</a:t>
            </a:r>
          </a:p>
          <a:p>
            <a:endParaRPr lang="ru-RU" dirty="0" smtClean="0"/>
          </a:p>
          <a:p>
            <a:r>
              <a:rPr lang="ru-RU" dirty="0" smtClean="0"/>
              <a:t>Обеспечение гражданам возможности жить дольше независимо и в добром здравии за счет увеличения среднего количества здоровых лет жизни на два года</a:t>
            </a:r>
          </a:p>
          <a:p>
            <a:r>
              <a:rPr lang="ru-RU" dirty="0" smtClean="0"/>
              <a:t>Для достижения этой цели надо:  повысить устойчивость и эффективность европейской социальной системы и системы здравоохранения.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	создать Европейский и мировой рынок инновационных продуктов и услуг с новыми возможностями для Европейского</a:t>
            </a:r>
            <a:r>
              <a:rPr lang="ru-RU" baseline="0" dirty="0" smtClean="0"/>
              <a:t> </a:t>
            </a:r>
            <a:r>
              <a:rPr lang="ru-RU" dirty="0" smtClean="0"/>
              <a:t>бизнеса.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4C1EE-3809-423B-BA1F-C38E7E04025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</a:t>
            </a:r>
            <a:endParaRPr lang="ru-RU" baseline="0" dirty="0" smtClean="0"/>
          </a:p>
          <a:p>
            <a:r>
              <a:rPr lang="ru-RU" dirty="0" smtClean="0"/>
              <a:t>Улучшение здоровья граждан Европы и повышение конкурентоспособности связанных со здравоохранением отраслей производства и услуг. Рассмотрение социально-экономических аспектов здравоохранения и глобальных проблем здравоохранения.</a:t>
            </a:r>
          </a:p>
          <a:p>
            <a:endParaRPr lang="ru-RU" dirty="0" smtClean="0"/>
          </a:p>
          <a:p>
            <a:r>
              <a:rPr lang="ru-RU" dirty="0" smtClean="0"/>
              <a:t>Обеспечение гражданам возможности жить дольше независимо и в добром здравии за счет увеличения среднего количества здоровых лет жизни на два года</a:t>
            </a:r>
          </a:p>
          <a:p>
            <a:r>
              <a:rPr lang="ru-RU" dirty="0" smtClean="0"/>
              <a:t>Для достижения этой цели надо:  повысить устойчивость и эффективность европейской социальной системы и системы здравоохранения.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	создать Европейский и мировой рынок инновационных продуктов и услуг с новыми возможностями для Европейского</a:t>
            </a:r>
            <a:r>
              <a:rPr lang="ru-RU" baseline="0" dirty="0" smtClean="0"/>
              <a:t> </a:t>
            </a:r>
            <a:r>
              <a:rPr lang="ru-RU" dirty="0" smtClean="0"/>
              <a:t>бизнеса.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4C1EE-3809-423B-BA1F-C38E7E04025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</a:t>
            </a:r>
            <a:endParaRPr lang="ru-RU" baseline="0" dirty="0" smtClean="0"/>
          </a:p>
          <a:p>
            <a:r>
              <a:rPr lang="ru-RU" dirty="0" smtClean="0"/>
              <a:t>Улучшение здоровья граждан Европы и повышение конкурентоспособности связанных со здравоохранением отраслей производства и услуг. Рассмотрение социально-экономических аспектов здравоохранения и глобальных проблем здравоохранения.</a:t>
            </a:r>
          </a:p>
          <a:p>
            <a:endParaRPr lang="ru-RU" dirty="0" smtClean="0"/>
          </a:p>
          <a:p>
            <a:r>
              <a:rPr lang="ru-RU" dirty="0" smtClean="0"/>
              <a:t>Обеспечение гражданам возможности жить дольше независимо и в добром здравии за счет увеличения среднего количества здоровых лет жизни на два года</a:t>
            </a:r>
          </a:p>
          <a:p>
            <a:r>
              <a:rPr lang="ru-RU" dirty="0" smtClean="0"/>
              <a:t>Для достижения этой цели надо:  повысить устойчивость и эффективность европейской социальной системы и системы здравоохранения.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	создать Европейский и мировой рынок инновационных продуктов и услуг с новыми возможностями для Европейского</a:t>
            </a:r>
            <a:r>
              <a:rPr lang="ru-RU" baseline="0" dirty="0" smtClean="0"/>
              <a:t> </a:t>
            </a:r>
            <a:r>
              <a:rPr lang="ru-RU" dirty="0" smtClean="0"/>
              <a:t>бизнеса.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4C1EE-3809-423B-BA1F-C38E7E04025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</a:t>
            </a:r>
            <a:endParaRPr lang="ru-RU" baseline="0" dirty="0" smtClean="0"/>
          </a:p>
          <a:p>
            <a:r>
              <a:rPr lang="ru-RU" dirty="0" smtClean="0"/>
              <a:t>Улучшение здоровья граждан Европы и повышение конкурентоспособности связанных со здравоохранением отраслей производства и услуг. Рассмотрение социально-экономических аспектов здравоохранения и глобальных проблем здравоохранения.</a:t>
            </a:r>
          </a:p>
          <a:p>
            <a:endParaRPr lang="ru-RU" dirty="0" smtClean="0"/>
          </a:p>
          <a:p>
            <a:r>
              <a:rPr lang="ru-RU" dirty="0" smtClean="0"/>
              <a:t>Обеспечение гражданам возможности жить дольше независимо и в добром здравии за счет увеличения среднего количества здоровых лет жизни на два года</a:t>
            </a:r>
          </a:p>
          <a:p>
            <a:r>
              <a:rPr lang="ru-RU" dirty="0" smtClean="0"/>
              <a:t>Для достижения этой цели надо:  повысить устойчивость и эффективность европейской социальной системы и системы здравоохранения.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	создать Европейский и мировой рынок инновационных продуктов и услуг с новыми возможностями для Европейского</a:t>
            </a:r>
            <a:r>
              <a:rPr lang="ru-RU" baseline="0" dirty="0" smtClean="0"/>
              <a:t> </a:t>
            </a:r>
            <a:r>
              <a:rPr lang="ru-RU" dirty="0" smtClean="0"/>
              <a:t>бизнеса.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4C1EE-3809-423B-BA1F-C38E7E04025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</a:t>
            </a:r>
            <a:endParaRPr lang="ru-RU" baseline="0" dirty="0" smtClean="0"/>
          </a:p>
          <a:p>
            <a:r>
              <a:rPr lang="ru-RU" dirty="0" smtClean="0"/>
              <a:t>Улучшение здоровья граждан Европы и повышение конкурентоспособности связанных со здравоохранением отраслей производства и услуг. Рассмотрение социально-экономических аспектов здравоохранения и глобальных проблем здравоохранения.</a:t>
            </a:r>
          </a:p>
          <a:p>
            <a:endParaRPr lang="ru-RU" dirty="0" smtClean="0"/>
          </a:p>
          <a:p>
            <a:r>
              <a:rPr lang="ru-RU" dirty="0" smtClean="0"/>
              <a:t>Обеспечение гражданам возможности жить дольше независимо и в добром здравии за счет увеличения среднего количества здоровых лет жизни на два года</a:t>
            </a:r>
          </a:p>
          <a:p>
            <a:r>
              <a:rPr lang="ru-RU" dirty="0" smtClean="0"/>
              <a:t>Для достижения этой цели надо:  повысить устойчивость и эффективность европейской социальной системы и системы здравоохранения.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	создать Европейский и мировой рынок инновационных продуктов и услуг с новыми возможностями для Европейского</a:t>
            </a:r>
            <a:r>
              <a:rPr lang="ru-RU" baseline="0" dirty="0" smtClean="0"/>
              <a:t> </a:t>
            </a:r>
            <a:r>
              <a:rPr lang="ru-RU" dirty="0" smtClean="0"/>
              <a:t>бизнеса.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4C1EE-3809-423B-BA1F-C38E7E04025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</a:t>
            </a:r>
            <a:endParaRPr lang="ru-RU" baseline="0" dirty="0" smtClean="0"/>
          </a:p>
          <a:p>
            <a:r>
              <a:rPr lang="ru-RU" dirty="0" smtClean="0"/>
              <a:t>Улучшение здоровья граждан Европы и повышение конкурентоспособности связанных со здравоохранением отраслей производства и услуг. Рассмотрение социально-экономических аспектов здравоохранения и глобальных проблем здравоохранения.</a:t>
            </a:r>
          </a:p>
          <a:p>
            <a:endParaRPr lang="ru-RU" dirty="0" smtClean="0"/>
          </a:p>
          <a:p>
            <a:r>
              <a:rPr lang="ru-RU" dirty="0" smtClean="0"/>
              <a:t>Обеспечение гражданам возможности жить дольше независимо и в добром здравии за счет увеличения среднего количества здоровых лет жизни на два года</a:t>
            </a:r>
          </a:p>
          <a:p>
            <a:r>
              <a:rPr lang="ru-RU" dirty="0" smtClean="0"/>
              <a:t>Для достижения этой цели надо:  повысить устойчивость и эффективность европейской социальной системы и системы здравоохранения.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	создать Европейский и мировой рынок инновационных продуктов и услуг с новыми возможностями для Европейского</a:t>
            </a:r>
            <a:r>
              <a:rPr lang="ru-RU" baseline="0" dirty="0" smtClean="0"/>
              <a:t> </a:t>
            </a:r>
            <a:r>
              <a:rPr lang="ru-RU" dirty="0" smtClean="0"/>
              <a:t>бизнеса.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4C1EE-3809-423B-BA1F-C38E7E04025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</a:t>
            </a:r>
            <a:endParaRPr lang="ru-RU" baseline="0" dirty="0" smtClean="0"/>
          </a:p>
          <a:p>
            <a:r>
              <a:rPr lang="ru-RU" dirty="0" smtClean="0"/>
              <a:t>Улучшение здоровья граждан Европы и повышение конкурентоспособности связанных со здравоохранением отраслей производства и услуг. Рассмотрение социально-экономических аспектов здравоохранения и глобальных проблем здравоохранения.</a:t>
            </a:r>
          </a:p>
          <a:p>
            <a:endParaRPr lang="ru-RU" dirty="0" smtClean="0"/>
          </a:p>
          <a:p>
            <a:r>
              <a:rPr lang="ru-RU" dirty="0" smtClean="0"/>
              <a:t>Обеспечение гражданам возможности жить дольше независимо и в добром здравии за счет увеличения среднего количества здоровых лет жизни на два года</a:t>
            </a:r>
          </a:p>
          <a:p>
            <a:r>
              <a:rPr lang="ru-RU" dirty="0" smtClean="0"/>
              <a:t>Для достижения этой цели надо:  повысить устойчивость и эффективность европейской социальной системы и системы здравоохранения.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	создать Европейский и мировой рынок инновационных продуктов и услуг с новыми возможностями для Европейского</a:t>
            </a:r>
            <a:r>
              <a:rPr lang="ru-RU" baseline="0" dirty="0" smtClean="0"/>
              <a:t> </a:t>
            </a:r>
            <a:r>
              <a:rPr lang="ru-RU" dirty="0" smtClean="0"/>
              <a:t>бизнеса.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4C1EE-3809-423B-BA1F-C38E7E04025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</a:t>
            </a:r>
            <a:endParaRPr lang="ru-RU" baseline="0" dirty="0" smtClean="0"/>
          </a:p>
          <a:p>
            <a:r>
              <a:rPr lang="ru-RU" dirty="0" smtClean="0"/>
              <a:t>Улучшение здоровья граждан Европы и повышение конкурентоспособности связанных со здравоохранением отраслей производства и услуг. Рассмотрение социально-экономических аспектов здравоохранения и глобальных проблем здравоохранения.</a:t>
            </a:r>
          </a:p>
          <a:p>
            <a:endParaRPr lang="ru-RU" dirty="0" smtClean="0"/>
          </a:p>
          <a:p>
            <a:r>
              <a:rPr lang="ru-RU" dirty="0" smtClean="0"/>
              <a:t>Обеспечение гражданам возможности жить дольше независимо и в добром здравии за счет увеличения среднего количества здоровых лет жизни на два года</a:t>
            </a:r>
          </a:p>
          <a:p>
            <a:r>
              <a:rPr lang="ru-RU" dirty="0" smtClean="0"/>
              <a:t>Для достижения этой цели надо:  повысить устойчивость и эффективность европейской социальной системы и системы здравоохранения.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	создать Европейский и мировой рынок инновационных продуктов и услуг с новыми возможностями для Европейского</a:t>
            </a:r>
            <a:r>
              <a:rPr lang="ru-RU" baseline="0" dirty="0" smtClean="0"/>
              <a:t> </a:t>
            </a:r>
            <a:r>
              <a:rPr lang="ru-RU" dirty="0" smtClean="0"/>
              <a:t>бизнеса.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4C1EE-3809-423B-BA1F-C38E7E04025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</a:t>
            </a:r>
            <a:endParaRPr lang="ru-RU" baseline="0" dirty="0" smtClean="0"/>
          </a:p>
          <a:p>
            <a:r>
              <a:rPr lang="ru-RU" dirty="0" smtClean="0"/>
              <a:t>Улучшение здоровья граждан Европы и повышение конкурентоспособности связанных со здравоохранением отраслей производства и услуг. Рассмотрение социально-экономических аспектов здравоохранения и глобальных проблем здравоохранения.</a:t>
            </a:r>
          </a:p>
          <a:p>
            <a:endParaRPr lang="ru-RU" dirty="0" smtClean="0"/>
          </a:p>
          <a:p>
            <a:r>
              <a:rPr lang="ru-RU" dirty="0" smtClean="0"/>
              <a:t>Обеспечение гражданам возможности жить дольше независимо и в добром здравии за счет увеличения среднего количества здоровых лет жизни на два года</a:t>
            </a:r>
          </a:p>
          <a:p>
            <a:r>
              <a:rPr lang="ru-RU" dirty="0" smtClean="0"/>
              <a:t>Для достижения этой цели надо:  повысить устойчивость и эффективность европейской социальной системы и системы здравоохранения.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	создать Европейский и мировой рынок инновационных продуктов и услуг с новыми возможностями для Европейского</a:t>
            </a:r>
            <a:r>
              <a:rPr lang="ru-RU" baseline="0" dirty="0" smtClean="0"/>
              <a:t> </a:t>
            </a:r>
            <a:r>
              <a:rPr lang="ru-RU" dirty="0" smtClean="0"/>
              <a:t>бизнеса.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4C1EE-3809-423B-BA1F-C38E7E040252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</a:t>
            </a:r>
            <a:endParaRPr lang="ru-RU" baseline="0" dirty="0" smtClean="0"/>
          </a:p>
          <a:p>
            <a:r>
              <a:rPr lang="ru-RU" dirty="0" smtClean="0"/>
              <a:t>Улучшение здоровья граждан Европы и повышение конкурентоспособности связанных со здравоохранением отраслей производства и услуг. Рассмотрение социально-экономических аспектов здравоохранения и глобальных проблем здравоохранения.</a:t>
            </a:r>
          </a:p>
          <a:p>
            <a:endParaRPr lang="ru-RU" dirty="0" smtClean="0"/>
          </a:p>
          <a:p>
            <a:r>
              <a:rPr lang="ru-RU" dirty="0" smtClean="0"/>
              <a:t>Обеспечение гражданам возможности жить дольше независимо и в добром здравии за счет увеличения среднего количества здоровых лет жизни на два года</a:t>
            </a:r>
          </a:p>
          <a:p>
            <a:r>
              <a:rPr lang="ru-RU" dirty="0" smtClean="0"/>
              <a:t>Для достижения этой цели надо:  повысить устойчивость и эффективность европейской социальной системы и системы здравоохранения.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	создать Европейский и мировой рынок инновационных продуктов и услуг с новыми возможностями для Европейского</a:t>
            </a:r>
            <a:r>
              <a:rPr lang="ru-RU" baseline="0" dirty="0" smtClean="0"/>
              <a:t> </a:t>
            </a:r>
            <a:r>
              <a:rPr lang="ru-RU" dirty="0" smtClean="0"/>
              <a:t>бизнеса.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4C1EE-3809-423B-BA1F-C38E7E040252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</a:t>
            </a:r>
            <a:endParaRPr lang="ru-RU" baseline="0" dirty="0" smtClean="0"/>
          </a:p>
          <a:p>
            <a:r>
              <a:rPr lang="ru-RU" dirty="0" smtClean="0"/>
              <a:t>Улучшение здоровья граждан Европы и повышение конкурентоспособности связанных со здравоохранением отраслей производства и услуг. Рассмотрение социально-экономических аспектов здравоохранения и глобальных проблем здравоохранения.</a:t>
            </a:r>
          </a:p>
          <a:p>
            <a:endParaRPr lang="ru-RU" dirty="0" smtClean="0"/>
          </a:p>
          <a:p>
            <a:r>
              <a:rPr lang="ru-RU" dirty="0" smtClean="0"/>
              <a:t>Обеспечение гражданам возможности жить дольше независимо и в добром здравии за счет увеличения среднего количества здоровых лет жизни на два года</a:t>
            </a:r>
          </a:p>
          <a:p>
            <a:r>
              <a:rPr lang="ru-RU" dirty="0" smtClean="0"/>
              <a:t>Для достижения этой цели надо:  повысить устойчивость и эффективность европейской социальной системы и системы здравоохранения.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	создать Европейский и мировой рынок инновационных продуктов и услуг с новыми возможностями для Европейского</a:t>
            </a:r>
            <a:r>
              <a:rPr lang="ru-RU" baseline="0" dirty="0" smtClean="0"/>
              <a:t> </a:t>
            </a:r>
            <a:r>
              <a:rPr lang="ru-RU" dirty="0" smtClean="0"/>
              <a:t>бизнеса.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4C1EE-3809-423B-BA1F-C38E7E04025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</a:t>
            </a:r>
            <a:endParaRPr lang="ru-RU" baseline="0" dirty="0" smtClean="0"/>
          </a:p>
          <a:p>
            <a:r>
              <a:rPr lang="ru-RU" dirty="0" smtClean="0"/>
              <a:t>Улучшение здоровья граждан Европы и повышение конкурентоспособности связанных со здравоохранением отраслей производства и услуг. Рассмотрение социально-экономических аспектов здравоохранения и глобальных проблем здравоохранения.</a:t>
            </a:r>
          </a:p>
          <a:p>
            <a:endParaRPr lang="ru-RU" dirty="0" smtClean="0"/>
          </a:p>
          <a:p>
            <a:r>
              <a:rPr lang="ru-RU" dirty="0" smtClean="0"/>
              <a:t>Обеспечение гражданам возможности жить дольше независимо и в добром здравии за счет увеличения среднего количества здоровых лет жизни на два года</a:t>
            </a:r>
          </a:p>
          <a:p>
            <a:r>
              <a:rPr lang="ru-RU" dirty="0" smtClean="0"/>
              <a:t>Для достижения этой цели надо:  повысить устойчивость и эффективность европейской социальной системы и системы здравоохранения.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	создать Европейский и мировой рынок инновационных продуктов и услуг с новыми возможностями для Европейского</a:t>
            </a:r>
            <a:r>
              <a:rPr lang="ru-RU" baseline="0" dirty="0" smtClean="0"/>
              <a:t> </a:t>
            </a:r>
            <a:r>
              <a:rPr lang="ru-RU" dirty="0" smtClean="0"/>
              <a:t>бизнеса.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4C1EE-3809-423B-BA1F-C38E7E04025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</a:t>
            </a:r>
            <a:endParaRPr lang="ru-RU" baseline="0" dirty="0" smtClean="0"/>
          </a:p>
          <a:p>
            <a:r>
              <a:rPr lang="ru-RU" dirty="0" smtClean="0"/>
              <a:t>Улучшение здоровья граждан Европы и повышение конкурентоспособности связанных со здравоохранением отраслей производства и услуг. Рассмотрение социально-экономических аспектов здравоохранения и глобальных проблем здравоохранения.</a:t>
            </a:r>
          </a:p>
          <a:p>
            <a:endParaRPr lang="ru-RU" dirty="0" smtClean="0"/>
          </a:p>
          <a:p>
            <a:r>
              <a:rPr lang="ru-RU" dirty="0" smtClean="0"/>
              <a:t>Обеспечение гражданам возможности жить дольше независимо и в добром здравии за счет увеличения среднего количества здоровых лет жизни на два года</a:t>
            </a:r>
          </a:p>
          <a:p>
            <a:r>
              <a:rPr lang="ru-RU" dirty="0" smtClean="0"/>
              <a:t>Для достижения этой цели надо:  повысить устойчивость и эффективность европейской социальной системы и системы здравоохранения.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	создать Европейский и мировой рынок инновационных продуктов и услуг с новыми возможностями для Европейского</a:t>
            </a:r>
            <a:r>
              <a:rPr lang="ru-RU" baseline="0" dirty="0" smtClean="0"/>
              <a:t> </a:t>
            </a:r>
            <a:r>
              <a:rPr lang="ru-RU" dirty="0" smtClean="0"/>
              <a:t>бизнеса.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4C1EE-3809-423B-BA1F-C38E7E04025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</a:t>
            </a:r>
            <a:endParaRPr lang="ru-RU" baseline="0" dirty="0" smtClean="0"/>
          </a:p>
          <a:p>
            <a:r>
              <a:rPr lang="ru-RU" dirty="0" smtClean="0"/>
              <a:t>Улучшение здоровья граждан Европы и повышение конкурентоспособности связанных со здравоохранением отраслей производства и услуг. Рассмотрение социально-экономических аспектов здравоохранения и глобальных проблем здравоохранения.</a:t>
            </a:r>
          </a:p>
          <a:p>
            <a:endParaRPr lang="ru-RU" dirty="0" smtClean="0"/>
          </a:p>
          <a:p>
            <a:r>
              <a:rPr lang="ru-RU" dirty="0" smtClean="0"/>
              <a:t>Обеспечение гражданам возможности жить дольше независимо и в добром здравии за счет увеличения среднего количества здоровых лет жизни на два года</a:t>
            </a:r>
          </a:p>
          <a:p>
            <a:r>
              <a:rPr lang="ru-RU" dirty="0" smtClean="0"/>
              <a:t>Для достижения этой цели надо:  повысить устойчивость и эффективность европейской социальной системы и системы здравоохранения.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	создать Европейский и мировой рынок инновационных продуктов и услуг с новыми возможностями для Европейского</a:t>
            </a:r>
            <a:r>
              <a:rPr lang="ru-RU" baseline="0" dirty="0" smtClean="0"/>
              <a:t> </a:t>
            </a:r>
            <a:r>
              <a:rPr lang="ru-RU" dirty="0" smtClean="0"/>
              <a:t>бизнеса.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4C1EE-3809-423B-BA1F-C38E7E04025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</a:t>
            </a:r>
            <a:endParaRPr lang="ru-RU" baseline="0" dirty="0" smtClean="0"/>
          </a:p>
          <a:p>
            <a:r>
              <a:rPr lang="ru-RU" dirty="0" smtClean="0"/>
              <a:t>Улучшение здоровья граждан Европы и повышение конкурентоспособности связанных со здравоохранением отраслей производства и услуг. Рассмотрение социально-экономических аспектов здравоохранения и глобальных проблем здравоохранения.</a:t>
            </a:r>
          </a:p>
          <a:p>
            <a:endParaRPr lang="ru-RU" dirty="0" smtClean="0"/>
          </a:p>
          <a:p>
            <a:r>
              <a:rPr lang="ru-RU" dirty="0" smtClean="0"/>
              <a:t>Обеспечение гражданам возможности жить дольше независимо и в добром здравии за счет увеличения среднего количества здоровых лет жизни на два года</a:t>
            </a:r>
          </a:p>
          <a:p>
            <a:r>
              <a:rPr lang="ru-RU" dirty="0" smtClean="0"/>
              <a:t>Для достижения этой цели надо:  повысить устойчивость и эффективность европейской социальной системы и системы здравоохранения.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	создать Европейский и мировой рынок инновационных продуктов и услуг с новыми возможностями для Европейского</a:t>
            </a:r>
            <a:r>
              <a:rPr lang="ru-RU" baseline="0" dirty="0" smtClean="0"/>
              <a:t> </a:t>
            </a:r>
            <a:r>
              <a:rPr lang="ru-RU" dirty="0" smtClean="0"/>
              <a:t>бизнеса.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4C1EE-3809-423B-BA1F-C38E7E04025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</a:t>
            </a:r>
            <a:endParaRPr lang="ru-RU" baseline="0" dirty="0" smtClean="0"/>
          </a:p>
          <a:p>
            <a:r>
              <a:rPr lang="ru-RU" dirty="0" smtClean="0"/>
              <a:t>Улучшение здоровья граждан Европы и повышение конкурентоспособности связанных со здравоохранением отраслей производства и услуг. Рассмотрение социально-экономических аспектов здравоохранения и глобальных проблем здравоохранения.</a:t>
            </a:r>
          </a:p>
          <a:p>
            <a:endParaRPr lang="ru-RU" dirty="0" smtClean="0"/>
          </a:p>
          <a:p>
            <a:r>
              <a:rPr lang="ru-RU" dirty="0" smtClean="0"/>
              <a:t>Обеспечение гражданам возможности жить дольше независимо и в добром здравии за счет увеличения среднего количества здоровых лет жизни на два года</a:t>
            </a:r>
          </a:p>
          <a:p>
            <a:r>
              <a:rPr lang="ru-RU" dirty="0" smtClean="0"/>
              <a:t>Для достижения этой цели надо:  повысить устойчивость и эффективность европейской социальной системы и системы здравоохранения.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	создать Европейский и мировой рынок инновационных продуктов и услуг с новыми возможностями для Европейского</a:t>
            </a:r>
            <a:r>
              <a:rPr lang="ru-RU" baseline="0" dirty="0" smtClean="0"/>
              <a:t> </a:t>
            </a:r>
            <a:r>
              <a:rPr lang="ru-RU" dirty="0" smtClean="0"/>
              <a:t>бизнеса.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4C1EE-3809-423B-BA1F-C38E7E04025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</a:t>
            </a:r>
            <a:endParaRPr lang="ru-RU" baseline="0" dirty="0" smtClean="0"/>
          </a:p>
          <a:p>
            <a:r>
              <a:rPr lang="ru-RU" dirty="0" smtClean="0"/>
              <a:t>Улучшение здоровья граждан Европы и повышение конкурентоспособности связанных со здравоохранением отраслей производства и услуг. Рассмотрение социально-экономических аспектов здравоохранения и глобальных проблем здравоохранения.</a:t>
            </a:r>
          </a:p>
          <a:p>
            <a:endParaRPr lang="ru-RU" dirty="0" smtClean="0"/>
          </a:p>
          <a:p>
            <a:r>
              <a:rPr lang="ru-RU" dirty="0" smtClean="0"/>
              <a:t>Обеспечение гражданам возможности жить дольше независимо и в добром здравии за счет увеличения среднего количества здоровых лет жизни на два года</a:t>
            </a:r>
          </a:p>
          <a:p>
            <a:r>
              <a:rPr lang="ru-RU" dirty="0" smtClean="0"/>
              <a:t>Для достижения этой цели надо:  повысить устойчивость и эффективность европейской социальной системы и системы здравоохранения.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	создать Европейский и мировой рынок инновационных продуктов и услуг с новыми возможностями для Европейского</a:t>
            </a:r>
            <a:r>
              <a:rPr lang="ru-RU" baseline="0" dirty="0" smtClean="0"/>
              <a:t> </a:t>
            </a:r>
            <a:r>
              <a:rPr lang="ru-RU" dirty="0" smtClean="0"/>
              <a:t>бизнеса.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4C1EE-3809-423B-BA1F-C38E7E04025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6C7B9-D610-4B9E-B983-1688DD680DD5}" type="datetime1">
              <a:rPr lang="en-US"/>
              <a:pPr>
                <a:defRPr/>
              </a:pPr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EFB4D-61DE-45FB-8B3E-D2D7946A8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993D3-5598-4F2F-89A5-6C1C5342D560}" type="datetime1">
              <a:rPr lang="en-US"/>
              <a:pPr>
                <a:defRPr/>
              </a:pPr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E1A28-8781-449C-B0E9-4FA0A28FD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6D8A0-33E3-4547-99F4-F677C17F62A4}" type="datetime1">
              <a:rPr lang="en-US"/>
              <a:pPr>
                <a:defRPr/>
              </a:pPr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9A5D6-6513-440F-87DC-B04A0EC15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0202D-7E7F-44DD-9FBF-EF1041118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32886" y="6152359"/>
            <a:ext cx="1382554" cy="630075"/>
            <a:chOff x="5762625" y="260350"/>
            <a:chExt cx="2338388" cy="1009650"/>
          </a:xfrm>
        </p:grpSpPr>
        <p:pic>
          <p:nvPicPr>
            <p:cNvPr id="8" name="Picture 9" descr="Marie_Curi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2625" y="333375"/>
              <a:ext cx="969963" cy="93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 descr="FP7_peop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58013" y="260350"/>
              <a:ext cx="1143000" cy="1008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48566-2A63-4CA8-A497-D4B996C4D3D1}" type="datetime1">
              <a:rPr lang="en-US"/>
              <a:pPr>
                <a:defRPr/>
              </a:pPr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063B9-47A5-48EC-B593-A606C4C9D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C2486-039A-47F9-8F7F-D528901C4729}" type="datetime1">
              <a:rPr lang="en-US"/>
              <a:pPr>
                <a:defRPr/>
              </a:pPr>
              <a:t>6/4/2012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43461-E018-4D36-8DFB-1E9625F43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B8AFF-2EEF-4C81-8FF2-B866FA76FE66}" type="datetime1">
              <a:rPr lang="en-US"/>
              <a:pPr>
                <a:defRPr/>
              </a:pPr>
              <a:t>6/4/2012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45EB8-559B-4083-9EC8-444993311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D49FB-6F6E-402A-B114-0734CE5FFAD2}" type="datetime1">
              <a:rPr lang="en-US"/>
              <a:pPr>
                <a:defRPr/>
              </a:pPr>
              <a:t>6/4/2012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9A7BD-696D-4895-990D-867041DFC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52816-5528-409E-95F7-A71A3DD45E4F}" type="datetime1">
              <a:rPr lang="en-US"/>
              <a:pPr>
                <a:defRPr/>
              </a:pPr>
              <a:t>6/4/2012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953B9-4F45-4AD1-A5AD-4AAA8724F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E7DD5-7857-471E-8128-5DD5B04BC6A1}" type="datetime1">
              <a:rPr lang="en-US"/>
              <a:pPr>
                <a:defRPr/>
              </a:pPr>
              <a:t>6/4/2012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156E0-0026-45BD-B8B4-15FF98FD2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F565F-B71D-4411-A3AD-03AAD04D9DE4}" type="datetime1">
              <a:rPr lang="en-US"/>
              <a:pPr>
                <a:defRPr/>
              </a:pPr>
              <a:t>6/4/2012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85EC1-498A-47E7-9411-28AC0FF01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D53382F9-336F-4EBF-AF66-F4D6C3B58281}" type="datetime1">
              <a:rPr lang="en-US"/>
              <a:pPr>
                <a:defRPr/>
              </a:pPr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E14F792-3110-4A74-B61D-47370961C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://ec.europa.eu/research/participants/portal/page/people?callIdentifier=FP7-PEOPLE-2012-CI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.europa.eu/research/participants/portal/page/people?callIdentifier=FP7-PEOPLE-2012-IIF" TargetMode="External"/><Relationship Id="rId5" Type="http://schemas.openxmlformats.org/officeDocument/2006/relationships/hyperlink" Target="http://ec.europa.eu/research/participants/portal/page/people?callIdentifier=FP7-PEOPLE-2012-IOF" TargetMode="External"/><Relationship Id="rId4" Type="http://schemas.openxmlformats.org/officeDocument/2006/relationships/hyperlink" Target="http://ec.europa.eu/research/participants/portal/page/people?callIdentifier=FP7-PEOPLE-2012-IE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pikalova@hse.ru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rdis.europa.eu/fp7/find-doc_en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522214"/>
          </a:xfrm>
        </p:spPr>
        <p:txBody>
          <a:bodyPr/>
          <a:lstStyle/>
          <a:p>
            <a:pPr eaLnBrk="1" hangingPunct="1">
              <a:defRPr/>
            </a:pPr>
            <a:r>
              <a:rPr kumimoji="1"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Мобильность научных кадров в Седьмой рамочной программе Евросоюза</a:t>
            </a:r>
            <a:endParaRPr kumimoji="1" lang="en-US" sz="3600" b="1" dirty="0" err="1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3926324"/>
            <a:ext cx="6400800" cy="198679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Анна Пикалова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Национальная контактная точка «Мобильность»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Институт статистических исследований и экономики знаний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Национальный исследовательский университет «Высшая школа экономики»</a:t>
            </a:r>
          </a:p>
          <a:p>
            <a:pPr eaLnBrk="1" hangingPunct="1">
              <a:lnSpc>
                <a:spcPct val="80000"/>
              </a:lnSpc>
            </a:pPr>
            <a:endParaRPr lang="ru-RU" sz="24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solidFill>
                <a:srgbClr val="000066"/>
              </a:solidFill>
              <a:latin typeface="Myriad Pro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solidFill>
                <a:srgbClr val="000066"/>
              </a:solidFill>
              <a:latin typeface="Myriad Pro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solidFill>
                <a:srgbClr val="000066"/>
              </a:solidFill>
              <a:latin typeface="Myriad Pro" charset="0"/>
            </a:endParaRPr>
          </a:p>
          <a:p>
            <a:pPr algn="l" eaLnBrk="1" hangingPunct="1">
              <a:lnSpc>
                <a:spcPct val="80000"/>
              </a:lnSpc>
            </a:pPr>
            <a:endParaRPr lang="ru-RU" sz="2400" dirty="0" smtClean="0">
              <a:solidFill>
                <a:srgbClr val="000066"/>
              </a:solidFill>
              <a:latin typeface="Myriad Pro" charset="0"/>
            </a:endParaRPr>
          </a:p>
          <a:p>
            <a:pPr eaLnBrk="1" hangingPunct="1">
              <a:lnSpc>
                <a:spcPct val="80000"/>
              </a:lnSpc>
            </a:pPr>
            <a:endParaRPr kumimoji="1" lang="ru-RU" sz="1600" dirty="0" smtClean="0">
              <a:solidFill>
                <a:srgbClr val="000066"/>
              </a:solidFill>
              <a:latin typeface="Myriad Pro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603206" y="300990"/>
            <a:ext cx="2338388" cy="1009650"/>
            <a:chOff x="5762625" y="260350"/>
            <a:chExt cx="2338388" cy="1009650"/>
          </a:xfrm>
        </p:grpSpPr>
        <p:pic>
          <p:nvPicPr>
            <p:cNvPr id="9" name="Picture 9" descr="Marie_Curi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2625" y="333375"/>
              <a:ext cx="969963" cy="93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0" descr="FP7_peopl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58013" y="260350"/>
              <a:ext cx="1143000" cy="1008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8" descr="issek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095" y="4579303"/>
            <a:ext cx="6477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402080" y="1"/>
            <a:ext cx="6156960" cy="122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Участие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России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(по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принимающим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странам)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4" name="Picture 10" descr="logo_ce-eac-neg-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4805" y="0"/>
            <a:ext cx="1769195" cy="122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28275" y="5943600"/>
            <a:ext cx="7024285" cy="5791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eaLnBrk="1" hangingPunct="1">
              <a:spcBef>
                <a:spcPts val="1200"/>
              </a:spcBef>
              <a:buClr>
                <a:srgbClr val="FF0000"/>
              </a:buClr>
            </a:pPr>
            <a:r>
              <a:rPr lang="ru-RU" sz="1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Презентация Директората ЕК по образованию и науке , </a:t>
            </a:r>
            <a:r>
              <a:rPr lang="ru-RU" sz="1400" i="1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Инфодень</a:t>
            </a:r>
            <a:r>
              <a:rPr lang="ru-RU" sz="1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по </a:t>
            </a:r>
            <a:r>
              <a:rPr lang="ru-RU" sz="1400" i="1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подпрогр</a:t>
            </a:r>
            <a:r>
              <a:rPr lang="ru-RU" sz="1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. «Кадры», 29 мая 2012, Москва, НИУ ВШЭ</a:t>
            </a:r>
            <a:endParaRPr lang="en-US" sz="1400" i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93" b="1980"/>
          <a:stretch>
            <a:fillRect/>
          </a:stretch>
        </p:blipFill>
        <p:spPr bwMode="auto">
          <a:xfrm>
            <a:off x="0" y="1227773"/>
            <a:ext cx="9052560" cy="47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463040" y="76200"/>
            <a:ext cx="7559040" cy="111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Направления «Кадры»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4320" y="1371600"/>
            <a:ext cx="8661718" cy="47701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65125" indent="-365125">
              <a:spcBef>
                <a:spcPts val="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600" b="1" dirty="0" err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Обмен</a:t>
            </a:r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научными</a:t>
            </a:r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кадрами</a:t>
            </a:r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между </a:t>
            </a:r>
            <a:r>
              <a:rPr lang="ru-RU" sz="1600" b="1" dirty="0" err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организ</a:t>
            </a:r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ru-RU" sz="1600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 ЕС/АС и 3-х стран</a:t>
            </a:r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365125">
              <a:spcBef>
                <a:spcPts val="200"/>
              </a:spcBef>
              <a:buClr>
                <a:srgbClr val="FF0000"/>
              </a:buClr>
            </a:pPr>
            <a:r>
              <a:rPr lang="en-US" sz="1600" b="1" i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International Research Staff Exchange Scheme (IRSES)</a:t>
            </a:r>
            <a:endParaRPr lang="ru-RU" sz="1600" b="1" i="1" dirty="0" smtClean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  <a:p>
            <a:pPr marL="365125" indent="-365125">
              <a:spcBef>
                <a:spcPts val="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Сотрудничество между промышленностью и научным сообществом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i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Industry-academia pathways and partnerships (IAPP)</a:t>
            </a:r>
            <a:endParaRPr lang="ru-RU" sz="1600" b="1" dirty="0" smtClean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  <a:p>
            <a:pPr marL="365125" indent="-365125" eaLnBrk="1" hangingPunct="1">
              <a:spcBef>
                <a:spcPts val="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Сети по обучению молодых исследователей</a:t>
            </a:r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365125" eaLnBrk="1" hangingPunct="1">
              <a:spcBef>
                <a:spcPts val="200"/>
              </a:spcBef>
              <a:buClr>
                <a:srgbClr val="FF0000"/>
              </a:buClr>
            </a:pPr>
            <a:r>
              <a:rPr lang="en-US" sz="1600" b="1" i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Initial Training Networks (ITN)</a:t>
            </a:r>
            <a:endParaRPr lang="ru-RU" sz="1600" b="1" i="1" dirty="0" smtClean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  <a:p>
            <a:pPr marL="365125" indent="-365125">
              <a:spcBef>
                <a:spcPts val="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Стипендии для исследователей </a:t>
            </a:r>
            <a:r>
              <a:rPr lang="en-US" sz="1600" b="1" dirty="0" smtClean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3-</a:t>
            </a:r>
            <a:r>
              <a:rPr lang="ru-RU" sz="1600" b="1" dirty="0" smtClean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их стран, приезжающих в страны ЕС/АС</a:t>
            </a:r>
            <a:r>
              <a:rPr lang="en-US" sz="1600" b="1" dirty="0" smtClean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US" sz="1600" b="1" i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International Incoming Fellowships for Career Development (IIF)</a:t>
            </a:r>
            <a:endParaRPr lang="ru-RU" sz="1600" b="1" dirty="0" smtClean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  <a:p>
            <a:pPr marL="365125" indent="-365125">
              <a:spcBef>
                <a:spcPts val="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Стипендии для исследователей стран ЕС/АС, приезжающих в 3-и страны</a:t>
            </a:r>
            <a:r>
              <a:rPr lang="en-US" sz="1600" b="1" dirty="0" smtClean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US" sz="1600" b="1" i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International Outgoing Fellowships for Career Development (IOF)</a:t>
            </a:r>
            <a:endParaRPr lang="ru-RU" sz="1600" b="1" i="1" dirty="0" smtClean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  <a:p>
            <a:pPr marL="365125" indent="-365125">
              <a:spcBef>
                <a:spcPts val="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Гранты для карьерной интеграции исследователей</a:t>
            </a:r>
            <a:endParaRPr lang="en-US" sz="1600" b="1" dirty="0" smtClean="0">
              <a:solidFill>
                <a:srgbClr val="800080"/>
              </a:solidFill>
              <a:latin typeface="Tahoma" pitchFamily="34" charset="0"/>
              <a:cs typeface="Tahoma" pitchFamily="34" charset="0"/>
            </a:endParaRPr>
          </a:p>
          <a:p>
            <a:pPr marL="365125">
              <a:spcBef>
                <a:spcPts val="200"/>
              </a:spcBef>
              <a:buClr>
                <a:srgbClr val="FF0000"/>
              </a:buClr>
            </a:pPr>
            <a:r>
              <a:rPr lang="en-US" sz="1600" b="1" i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Career Integration Grants (CIG)</a:t>
            </a:r>
          </a:p>
          <a:p>
            <a:pPr marL="365125" indent="-365125">
              <a:spcBef>
                <a:spcPts val="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dirty="0" err="1" smtClean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Внутриевропейские</a:t>
            </a:r>
            <a:r>
              <a:rPr lang="ru-RU" sz="1600" b="1" dirty="0" smtClean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 стипендии для развития научной карьеры </a:t>
            </a:r>
            <a:endParaRPr lang="en-US" sz="1600" b="1" dirty="0" smtClean="0">
              <a:solidFill>
                <a:srgbClr val="800080"/>
              </a:solidFill>
              <a:latin typeface="Tahoma" pitchFamily="34" charset="0"/>
              <a:cs typeface="Tahoma" pitchFamily="34" charset="0"/>
            </a:endParaRPr>
          </a:p>
          <a:p>
            <a:pPr marL="365125">
              <a:spcBef>
                <a:spcPts val="200"/>
              </a:spcBef>
              <a:buClr>
                <a:srgbClr val="FF0000"/>
              </a:buClr>
            </a:pPr>
            <a:r>
              <a:rPr lang="en-US" sz="1600" b="1" i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Intra-European Fellowships for Career Development  (IEF)</a:t>
            </a:r>
          </a:p>
          <a:p>
            <a:pPr marL="365125" indent="-365125">
              <a:spcBef>
                <a:spcPts val="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dirty="0" err="1" smtClean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Софинансирование</a:t>
            </a:r>
            <a:r>
              <a:rPr lang="ru-RU" sz="1600" b="1" dirty="0" smtClean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 региональных, национальных и международных программ </a:t>
            </a:r>
            <a:endParaRPr lang="en-US" sz="1600" b="1" dirty="0" smtClean="0">
              <a:solidFill>
                <a:srgbClr val="800080"/>
              </a:solidFill>
              <a:latin typeface="Tahoma" pitchFamily="34" charset="0"/>
              <a:cs typeface="Tahoma" pitchFamily="34" charset="0"/>
            </a:endParaRPr>
          </a:p>
          <a:p>
            <a:pPr marL="365125">
              <a:spcBef>
                <a:spcPts val="200"/>
              </a:spcBef>
              <a:buClr>
                <a:srgbClr val="FF0000"/>
              </a:buClr>
            </a:pPr>
            <a:r>
              <a:rPr lang="en-US" sz="1600" b="1" i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International Co-funding of Regional, National and International </a:t>
            </a:r>
            <a:r>
              <a:rPr lang="en-US" sz="1600" b="1" i="1" dirty="0" err="1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Programmes</a:t>
            </a:r>
            <a:r>
              <a:rPr lang="en-US" sz="1600" b="1" i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(COFUND)</a:t>
            </a:r>
          </a:p>
          <a:p>
            <a:pPr marL="365125" indent="-365125">
              <a:lnSpc>
                <a:spcPct val="90000"/>
              </a:lnSpc>
              <a:spcBef>
                <a:spcPct val="35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b="1" i="1" dirty="0" smtClean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  <a:p>
            <a:pPr marL="990600" lvl="1" indent="-533400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ru-RU" sz="26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023035" y="15240"/>
            <a:ext cx="8120965" cy="111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Обмен научными кадрами между научными организациями ЕС/АС и 3-х стран </a:t>
            </a:r>
          </a:p>
          <a:p>
            <a:pPr algn="ctr">
              <a:defRPr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International Research Staff Exchange Scheme (IRSES)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011863" y="62071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" name="Стрелка вверх 39"/>
          <p:cNvSpPr/>
          <p:nvPr/>
        </p:nvSpPr>
        <p:spPr>
          <a:xfrm>
            <a:off x="1498880" y="3553778"/>
            <a:ext cx="521055" cy="1291590"/>
          </a:xfrm>
          <a:prstGeom prst="upArrow">
            <a:avLst>
              <a:gd name="adj1" fmla="val 50000"/>
              <a:gd name="adj2" fmla="val 782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5" descr="naukaR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2665" y="2185353"/>
            <a:ext cx="12842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" descr="ch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755" y="1902778"/>
            <a:ext cx="276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2" descr="prom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970" y="1854835"/>
            <a:ext cx="158432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6" descr="prom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4075" y="2881313"/>
            <a:ext cx="158432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8" descr="ch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2474278"/>
            <a:ext cx="276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9" descr="ch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3488" y="1806575"/>
            <a:ext cx="276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2" descr="ch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6548" y="2011998"/>
            <a:ext cx="276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3" descr="ch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2042478"/>
            <a:ext cx="276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4" descr="ch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1969453"/>
            <a:ext cx="276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5" descr="ch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2906078"/>
            <a:ext cx="276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6" descr="ch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2690178"/>
            <a:ext cx="276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7" descr="ch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8800" y="2519680"/>
            <a:ext cx="276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Двойная стрелка влево/вправо 52"/>
          <p:cNvSpPr/>
          <p:nvPr/>
        </p:nvSpPr>
        <p:spPr>
          <a:xfrm>
            <a:off x="4023360" y="2141728"/>
            <a:ext cx="1878916" cy="332550"/>
          </a:xfrm>
          <a:prstGeom prst="leftRightArrow">
            <a:avLst>
              <a:gd name="adj1" fmla="val 50000"/>
              <a:gd name="adj2" fmla="val 1151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Двойная стрелка влево/вправо 53"/>
          <p:cNvSpPr/>
          <p:nvPr/>
        </p:nvSpPr>
        <p:spPr>
          <a:xfrm>
            <a:off x="4498072" y="2880678"/>
            <a:ext cx="1878916" cy="332550"/>
          </a:xfrm>
          <a:prstGeom prst="leftRightArrow">
            <a:avLst>
              <a:gd name="adj1" fmla="val 50000"/>
              <a:gd name="adj2" fmla="val 1151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Picture 10" descr="logo_ce-eac-neg-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637" y="4875848"/>
            <a:ext cx="1769195" cy="122777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Двойная стрелка влево/вправо 57"/>
          <p:cNvSpPr/>
          <p:nvPr/>
        </p:nvSpPr>
        <p:spPr>
          <a:xfrm>
            <a:off x="1813562" y="1333500"/>
            <a:ext cx="6385558" cy="561974"/>
          </a:xfrm>
          <a:prstGeom prst="leftRightArrow">
            <a:avLst>
              <a:gd name="adj1" fmla="val 57628"/>
              <a:gd name="adj2" fmla="val 183881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Договор о консорциуме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0" name="Text Box 37"/>
          <p:cNvSpPr txBox="1">
            <a:spLocks noChangeArrowheads="1"/>
          </p:cNvSpPr>
          <p:nvPr/>
        </p:nvSpPr>
        <p:spPr bwMode="auto">
          <a:xfrm rot="16200000">
            <a:off x="525977" y="4082533"/>
            <a:ext cx="1363450" cy="36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latin typeface="Tahoma" pitchFamily="34" charset="0"/>
                <a:cs typeface="Tahoma" pitchFamily="34" charset="0"/>
              </a:rPr>
              <a:t>контракт</a:t>
            </a:r>
            <a:endParaRPr lang="ru-RU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3529914" y="3744278"/>
            <a:ext cx="5415965" cy="25650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265113" indent="-265113">
              <a:lnSpc>
                <a:spcPct val="90000"/>
              </a:lnSpc>
              <a:spcBef>
                <a:spcPct val="250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ru-RU" b="1" dirty="0" smtClean="0">
                <a:latin typeface="Tahoma" pitchFamily="34" charset="0"/>
                <a:cs typeface="Tahoma" pitchFamily="34" charset="0"/>
              </a:rPr>
              <a:t>Продолжительность контракта: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 – 4 года</a:t>
            </a:r>
          </a:p>
          <a:p>
            <a:pPr marL="265113" indent="-265113">
              <a:lnSpc>
                <a:spcPct val="90000"/>
              </a:lnSpc>
              <a:spcBef>
                <a:spcPct val="250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Max 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суммарная продолжительность командирования 1 </a:t>
            </a:r>
            <a:r>
              <a:rPr lang="ru-RU" b="1" dirty="0" err="1" smtClean="0">
                <a:latin typeface="Tahoma" pitchFamily="34" charset="0"/>
                <a:cs typeface="Tahoma" pitchFamily="34" charset="0"/>
              </a:rPr>
              <a:t>сотр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. 12 мес.</a:t>
            </a:r>
          </a:p>
          <a:p>
            <a:pPr marL="265113" indent="-265113">
              <a:lnSpc>
                <a:spcPct val="90000"/>
              </a:lnSpc>
              <a:spcBef>
                <a:spcPct val="250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ru-RU" b="1" dirty="0" smtClean="0">
                <a:latin typeface="Tahoma" pitchFamily="34" charset="0"/>
                <a:cs typeface="Tahoma" pitchFamily="34" charset="0"/>
              </a:rPr>
              <a:t>Кратковременный обмен научными, административными и техническими сотрудниками;</a:t>
            </a:r>
          </a:p>
          <a:p>
            <a:pPr marL="265113" indent="-265113">
              <a:lnSpc>
                <a:spcPct val="90000"/>
              </a:lnSpc>
              <a:spcBef>
                <a:spcPct val="250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ru-RU" b="1" dirty="0" smtClean="0">
                <a:latin typeface="Tahoma" pitchFamily="34" charset="0"/>
                <a:cs typeface="Tahoma" pitchFamily="34" charset="0"/>
              </a:rPr>
              <a:t>Семинары, конференции, летние школы</a:t>
            </a:r>
          </a:p>
          <a:p>
            <a:pPr marL="265113" indent="-265113">
              <a:lnSpc>
                <a:spcPct val="90000"/>
              </a:lnSpc>
              <a:spcBef>
                <a:spcPct val="250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1900 € 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/ сотрудник / месяц</a:t>
            </a:r>
            <a:endParaRPr lang="ru-RU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Box 25"/>
          <p:cNvSpPr txBox="1">
            <a:spLocks noChangeArrowheads="1"/>
          </p:cNvSpPr>
          <p:nvPr/>
        </p:nvSpPr>
        <p:spPr bwMode="auto">
          <a:xfrm>
            <a:off x="2042160" y="5586966"/>
            <a:ext cx="336804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квалифицированные специалисты вне консорциума</a:t>
            </a:r>
            <a:endParaRPr lang="ru-RU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23035" y="15240"/>
            <a:ext cx="8120965" cy="111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Сотрудничество между промышленностью и научным сообществом </a:t>
            </a:r>
          </a:p>
          <a:p>
            <a:pPr algn="ctr">
              <a:defRPr/>
            </a:pP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Industry-academia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pathways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and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partnerships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(IAPP)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011863" y="62071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" y="1308100"/>
            <a:ext cx="90220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Международный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консорциум: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min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= 1 научная орг. + 1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коммерч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. предприятие из разных ЕС/АС + организации и предприятия др. стран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" name="Picture 6" descr="ch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4273" y="5524500"/>
            <a:ext cx="276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4" descr="ch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75" y="5509260"/>
            <a:ext cx="276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Стрелка вверх 39"/>
          <p:cNvSpPr/>
          <p:nvPr/>
        </p:nvSpPr>
        <p:spPr>
          <a:xfrm>
            <a:off x="3593385" y="5308681"/>
            <a:ext cx="170895" cy="375839"/>
          </a:xfrm>
          <a:prstGeom prst="upArrow">
            <a:avLst>
              <a:gd name="adj1" fmla="val 50000"/>
              <a:gd name="adj2" fmla="val 782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563880" y="1973581"/>
            <a:ext cx="7970520" cy="3345180"/>
            <a:chOff x="563880" y="1821181"/>
            <a:chExt cx="7970520" cy="3345180"/>
          </a:xfrm>
        </p:grpSpPr>
        <p:pic>
          <p:nvPicPr>
            <p:cNvPr id="28" name="Picture 35" descr="prom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2920" y="2994056"/>
              <a:ext cx="1384985" cy="1384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4" descr="prom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95400" y="3398918"/>
              <a:ext cx="1397871" cy="1223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33" descr="prom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76308" y="2111879"/>
              <a:ext cx="1404670" cy="141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che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43287" y="2219665"/>
              <a:ext cx="276225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0" descr="che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00903" y="3977640"/>
              <a:ext cx="276225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2" descr="che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96240" y="2574956"/>
              <a:ext cx="276225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1" descr="che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70015" y="3870960"/>
              <a:ext cx="276225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Oval 10"/>
            <p:cNvSpPr>
              <a:spLocks noChangeArrowheads="1"/>
            </p:cNvSpPr>
            <p:nvPr/>
          </p:nvSpPr>
          <p:spPr bwMode="auto">
            <a:xfrm>
              <a:off x="822960" y="1954431"/>
              <a:ext cx="5440679" cy="3067149"/>
            </a:xfrm>
            <a:prstGeom prst="ellipse">
              <a:avLst/>
            </a:prstGeom>
            <a:noFill/>
            <a:ln w="508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Oval 15"/>
            <p:cNvSpPr>
              <a:spLocks noChangeArrowheads="1"/>
            </p:cNvSpPr>
            <p:nvPr/>
          </p:nvSpPr>
          <p:spPr bwMode="auto">
            <a:xfrm>
              <a:off x="563880" y="1821181"/>
              <a:ext cx="7970520" cy="3345180"/>
            </a:xfrm>
            <a:prstGeom prst="ellips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Двойная стрелка влево/вправо 30"/>
            <p:cNvSpPr/>
            <p:nvPr/>
          </p:nvSpPr>
          <p:spPr>
            <a:xfrm>
              <a:off x="3383280" y="3977640"/>
              <a:ext cx="2880359" cy="286512"/>
            </a:xfrm>
            <a:prstGeom prst="leftRightArrow">
              <a:avLst>
                <a:gd name="adj1" fmla="val 50000"/>
                <a:gd name="adj2" fmla="val 11516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Двойная стрелка влево/вправо 31"/>
            <p:cNvSpPr/>
            <p:nvPr/>
          </p:nvSpPr>
          <p:spPr>
            <a:xfrm rot="20144984">
              <a:off x="2687307" y="3307169"/>
              <a:ext cx="1374988" cy="256355"/>
            </a:xfrm>
            <a:prstGeom prst="leftRightArrow">
              <a:avLst>
                <a:gd name="adj1" fmla="val 58207"/>
                <a:gd name="adj2" fmla="val 13294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Двойная стрелка влево/вправо 35"/>
            <p:cNvSpPr/>
            <p:nvPr/>
          </p:nvSpPr>
          <p:spPr>
            <a:xfrm rot="1134256">
              <a:off x="5394510" y="3304171"/>
              <a:ext cx="1374988" cy="256355"/>
            </a:xfrm>
            <a:prstGeom prst="leftRightArrow">
              <a:avLst>
                <a:gd name="adj1" fmla="val 58207"/>
                <a:gd name="adj2" fmla="val 13294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Picture 24" descr="che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30975" y="2433025"/>
              <a:ext cx="276225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4" descr="che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00358" y="2173945"/>
              <a:ext cx="276225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5643196" y="5061216"/>
            <a:ext cx="3378885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latin typeface="Tahoma" pitchFamily="34" charset="0"/>
                <a:cs typeface="Tahoma" pitchFamily="34" charset="0"/>
              </a:rPr>
              <a:t>обмен знаниями, опытом, ноу-хау и сотрудниками, семинары, конференции, летние школы и т.п.</a:t>
            </a:r>
            <a:endParaRPr lang="ru-RU" sz="16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167497" y="76200"/>
            <a:ext cx="7854583" cy="111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Сети по обучению молодых исследователей </a:t>
            </a:r>
          </a:p>
          <a:p>
            <a:pPr algn="ctr">
              <a:defRPr/>
            </a:pPr>
            <a:r>
              <a:rPr lang="ru-RU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Initial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Training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Networks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(ITN)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011863" y="62071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999581" y="1308100"/>
            <a:ext cx="40702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Международный консорциум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07060" y="1814592"/>
            <a:ext cx="5256212" cy="2808288"/>
            <a:chOff x="1116013" y="981075"/>
            <a:chExt cx="5256212" cy="2808288"/>
          </a:xfrm>
        </p:grpSpPr>
        <p:pic>
          <p:nvPicPr>
            <p:cNvPr id="9" name="Picture 8" descr="nauk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31988" y="1454150"/>
              <a:ext cx="839787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naukaA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48038" y="1773238"/>
              <a:ext cx="839787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naukaRU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48263" y="1773238"/>
              <a:ext cx="839787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2" descr="nauk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76450" y="2462213"/>
              <a:ext cx="839788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1330325" y="1196975"/>
              <a:ext cx="3457575" cy="2376488"/>
            </a:xfrm>
            <a:prstGeom prst="ellipse">
              <a:avLst/>
            </a:prstGeom>
            <a:noFill/>
            <a:ln w="508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1116013" y="981075"/>
              <a:ext cx="5256212" cy="2808288"/>
            </a:xfrm>
            <a:prstGeom prst="ellips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5643195" y="1982232"/>
            <a:ext cx="3378885" cy="144655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Tahoma" pitchFamily="34" charset="0"/>
                <a:cs typeface="Tahoma" pitchFamily="34" charset="0"/>
              </a:rPr>
              <a:t>Обучение молодых ученых, начинающих научную карьеру по разработанной программе </a:t>
            </a:r>
            <a:r>
              <a:rPr lang="ru-RU" sz="1600" b="1" dirty="0">
                <a:latin typeface="Tahoma" pitchFamily="34" charset="0"/>
                <a:cs typeface="Tahoma" pitchFamily="34" charset="0"/>
              </a:rPr>
              <a:t>(</a:t>
            </a:r>
            <a:r>
              <a:rPr lang="ru-RU" sz="1600" b="1" dirty="0" err="1">
                <a:latin typeface="Tahoma" pitchFamily="34" charset="0"/>
                <a:cs typeface="Tahoma" pitchFamily="34" charset="0"/>
              </a:rPr>
              <a:t>междисциплинарность</a:t>
            </a:r>
            <a:r>
              <a:rPr lang="ru-RU" sz="1600" b="1" dirty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1966643" y="4622880"/>
            <a:ext cx="1677037" cy="1632861"/>
            <a:chOff x="1966643" y="4622880"/>
            <a:chExt cx="1677037" cy="1632861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1966643" y="5402301"/>
              <a:ext cx="1677037" cy="853440"/>
              <a:chOff x="1387523" y="5249901"/>
              <a:chExt cx="1677037" cy="853440"/>
            </a:xfrm>
          </p:grpSpPr>
          <p:pic>
            <p:nvPicPr>
              <p:cNvPr id="8" name="Picture 6" descr="chel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068245" y="5265141"/>
                <a:ext cx="276225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0" descr="chel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387523" y="5251768"/>
                <a:ext cx="276225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2" descr="chel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788335" y="5249901"/>
                <a:ext cx="276225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4" descr="chel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724709" y="5251768"/>
                <a:ext cx="276225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31" descr="chel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05430" y="5265141"/>
                <a:ext cx="276225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3" name="Стрелка вверх 32"/>
            <p:cNvSpPr/>
            <p:nvPr/>
          </p:nvSpPr>
          <p:spPr>
            <a:xfrm>
              <a:off x="2438958" y="4622880"/>
              <a:ext cx="484632" cy="748941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3943373" y="4587240"/>
            <a:ext cx="4926307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Открытый конкурс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http://ec.europa.eu/euraxess/index.cfm/jobs/jvSearch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023035" y="15240"/>
            <a:ext cx="8120965" cy="111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Стипендии для исследователей 3-их стран, приезжающих в страны ЕС/АС	</a:t>
            </a:r>
          </a:p>
          <a:p>
            <a:pPr algn="ctr">
              <a:defRPr/>
            </a:pP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International Incoming Fellowships (IIF)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011863" y="62071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5902326" y="68167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1813562" y="4826318"/>
            <a:ext cx="650747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75" indent="-3175">
              <a:spcBef>
                <a:spcPct val="20000"/>
              </a:spcBef>
            </a:pPr>
            <a:r>
              <a:rPr lang="ru-RU" b="1" dirty="0">
                <a:latin typeface="Tahoma" pitchFamily="34" charset="0"/>
                <a:cs typeface="Tahoma" pitchFamily="34" charset="0"/>
              </a:rPr>
              <a:t>Продолжительность 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контракта на 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научную работу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:</a:t>
            </a:r>
            <a:endParaRPr lang="ru-RU" b="1" dirty="0">
              <a:latin typeface="Tahoma" pitchFamily="34" charset="0"/>
              <a:cs typeface="Tahoma" pitchFamily="34" charset="0"/>
            </a:endParaRPr>
          </a:p>
          <a:p>
            <a:pPr marL="833438" lvl="1" indent="-285750">
              <a:spcBef>
                <a:spcPct val="20000"/>
              </a:spcBef>
              <a:buFontTx/>
              <a:buChar char="–"/>
            </a:pPr>
            <a:r>
              <a:rPr lang="ru-RU" b="1" dirty="0">
                <a:latin typeface="Tahoma" pitchFamily="34" charset="0"/>
                <a:cs typeface="Tahoma" pitchFamily="34" charset="0"/>
              </a:rPr>
              <a:t>1-2 года в организации ЕС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/</a:t>
            </a:r>
            <a:r>
              <a:rPr lang="ru-RU" b="1" dirty="0">
                <a:latin typeface="Tahoma" pitchFamily="34" charset="0"/>
                <a:cs typeface="Tahoma" pitchFamily="34" charset="0"/>
              </a:rPr>
              <a:t>АС</a:t>
            </a:r>
          </a:p>
          <a:p>
            <a:pPr marL="833438" lvl="1" indent="-285750">
              <a:spcBef>
                <a:spcPct val="20000"/>
              </a:spcBef>
              <a:buFontTx/>
              <a:buChar char="–"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6 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мес. - 1 год стадия возврата в Россию </a:t>
            </a:r>
          </a:p>
          <a:p>
            <a:pPr marL="833438" lvl="1" indent="-25400">
              <a:spcBef>
                <a:spcPct val="20000"/>
              </a:spcBef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15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000 </a:t>
            </a:r>
            <a:r>
              <a:rPr lang="ru-RU" b="1" dirty="0">
                <a:latin typeface="Tahoma" pitchFamily="34" charset="0"/>
                <a:cs typeface="Tahoma" pitchFamily="34" charset="0"/>
              </a:rPr>
              <a:t>евро/год/исследователь</a:t>
            </a:r>
          </a:p>
        </p:txBody>
      </p:sp>
      <p:pic>
        <p:nvPicPr>
          <p:cNvPr id="33" name="Picture 7" descr="naukaR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669" y="1694156"/>
            <a:ext cx="1378173" cy="14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5" descr="ch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7112" y="2107565"/>
            <a:ext cx="410609" cy="12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5" descr="prom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40588" y="1678916"/>
            <a:ext cx="1658760" cy="14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37"/>
          <p:cNvSpPr txBox="1">
            <a:spLocks noChangeArrowheads="1"/>
          </p:cNvSpPr>
          <p:nvPr/>
        </p:nvSpPr>
        <p:spPr bwMode="auto">
          <a:xfrm rot="19459265">
            <a:off x="5399881" y="3507105"/>
            <a:ext cx="1452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ahoma" pitchFamily="34" charset="0"/>
                <a:cs typeface="Tahoma" pitchFamily="34" charset="0"/>
              </a:rPr>
              <a:t>контракт</a:t>
            </a:r>
          </a:p>
        </p:txBody>
      </p:sp>
      <p:sp>
        <p:nvSpPr>
          <p:cNvPr id="43" name="Text Box 37"/>
          <p:cNvSpPr txBox="1">
            <a:spLocks noChangeArrowheads="1"/>
          </p:cNvSpPr>
          <p:nvPr/>
        </p:nvSpPr>
        <p:spPr bwMode="auto">
          <a:xfrm>
            <a:off x="4953000" y="2090262"/>
            <a:ext cx="15332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Tahoma" pitchFamily="34" charset="0"/>
                <a:cs typeface="Tahoma" pitchFamily="34" charset="0"/>
              </a:rPr>
              <a:t>контракт</a:t>
            </a:r>
          </a:p>
        </p:txBody>
      </p:sp>
      <p:sp>
        <p:nvSpPr>
          <p:cNvPr id="45" name="Text Box 37"/>
          <p:cNvSpPr txBox="1">
            <a:spLocks noChangeArrowheads="1"/>
          </p:cNvSpPr>
          <p:nvPr/>
        </p:nvSpPr>
        <p:spPr bwMode="auto">
          <a:xfrm rot="2095220">
            <a:off x="1894322" y="3145547"/>
            <a:ext cx="1861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ahoma" pitchFamily="34" charset="0"/>
                <a:cs typeface="Tahoma" pitchFamily="34" charset="0"/>
              </a:rPr>
              <a:t>контракт при возврате</a:t>
            </a:r>
          </a:p>
        </p:txBody>
      </p:sp>
      <p:pic>
        <p:nvPicPr>
          <p:cNvPr id="50" name="Picture 10" descr="logo_ce-eac-neg-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5451" y="3476147"/>
            <a:ext cx="1769195" cy="122777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Нашивка 51"/>
          <p:cNvSpPr/>
          <p:nvPr/>
        </p:nvSpPr>
        <p:spPr>
          <a:xfrm rot="19511602">
            <a:off x="5431582" y="3863548"/>
            <a:ext cx="1723756" cy="225851"/>
          </a:xfrm>
          <a:prstGeom prst="chevron">
            <a:avLst>
              <a:gd name="adj" fmla="val 1010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Нашивка 52"/>
          <p:cNvSpPr/>
          <p:nvPr/>
        </p:nvSpPr>
        <p:spPr>
          <a:xfrm rot="12889660">
            <a:off x="1810838" y="3825990"/>
            <a:ext cx="1723756" cy="225851"/>
          </a:xfrm>
          <a:prstGeom prst="chevron">
            <a:avLst>
              <a:gd name="adj" fmla="val 101022"/>
            </a:avLst>
          </a:prstGeom>
          <a:blipFill dpi="0" rotWithShape="1">
            <a:blip r:embed="rId8">
              <a:alphaModFix amt="75000"/>
            </a:blip>
            <a:srcRect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Нашивка 53"/>
          <p:cNvSpPr/>
          <p:nvPr/>
        </p:nvSpPr>
        <p:spPr>
          <a:xfrm>
            <a:off x="4829944" y="2564936"/>
            <a:ext cx="1723756" cy="225851"/>
          </a:xfrm>
          <a:prstGeom prst="chevron">
            <a:avLst>
              <a:gd name="adj" fmla="val 1010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Нашивка 58"/>
          <p:cNvSpPr/>
          <p:nvPr/>
        </p:nvSpPr>
        <p:spPr>
          <a:xfrm rot="10800000">
            <a:off x="2247081" y="2558006"/>
            <a:ext cx="1723756" cy="225851"/>
          </a:xfrm>
          <a:prstGeom prst="chevron">
            <a:avLst>
              <a:gd name="adj" fmla="val 101022"/>
            </a:avLst>
          </a:prstGeom>
          <a:blipFill dpi="0" rotWithShape="1">
            <a:blip r:embed="rId8">
              <a:alphaModFix amt="46000"/>
            </a:blip>
            <a:srcRect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1" name="Двойная стрелка влево/вправо 60"/>
          <p:cNvSpPr/>
          <p:nvPr/>
        </p:nvSpPr>
        <p:spPr>
          <a:xfrm>
            <a:off x="1813562" y="1485900"/>
            <a:ext cx="5440678" cy="561974"/>
          </a:xfrm>
          <a:prstGeom prst="leftRightArrow">
            <a:avLst>
              <a:gd name="adj1" fmla="val 57628"/>
              <a:gd name="adj2" fmla="val 183881"/>
            </a:avLst>
          </a:prstGeom>
          <a:blipFill dpi="0" rotWithShape="1">
            <a:blip r:embed="rId8">
              <a:alphaModFix amt="73000"/>
            </a:blip>
            <a:srcRect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Договор</a:t>
            </a:r>
            <a:endParaRPr lang="ru-RU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023035" y="15240"/>
            <a:ext cx="8120965" cy="111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	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Стипендии для исследователей ЕС/АС, приезжающих в 3-и страны</a:t>
            </a:r>
          </a:p>
          <a:p>
            <a:pPr algn="ctr">
              <a:defRPr/>
            </a:pP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International Outgoing Fellowships (IOF)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011863" y="62071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5902326" y="68167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1023035" y="4978719"/>
            <a:ext cx="7876313" cy="11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75" indent="-3175">
              <a:spcBef>
                <a:spcPct val="20000"/>
              </a:spcBef>
            </a:pPr>
            <a:r>
              <a:rPr lang="ru-RU" b="1" dirty="0" smtClean="0">
                <a:latin typeface="Tahoma" pitchFamily="34" charset="0"/>
                <a:cs typeface="Tahoma" pitchFamily="34" charset="0"/>
              </a:rPr>
              <a:t>Продолжительность контракта на 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научную работу 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- до 3 лет:</a:t>
            </a:r>
          </a:p>
          <a:p>
            <a:pPr marL="365125" indent="-365125">
              <a:spcBef>
                <a:spcPct val="20000"/>
              </a:spcBef>
              <a:buFont typeface="Wingdings" pitchFamily="2" charset="2"/>
              <a:buChar char="Ø"/>
            </a:pPr>
            <a:r>
              <a:rPr lang="ru-RU" b="1" dirty="0" smtClean="0">
                <a:latin typeface="Tahoma" pitchFamily="34" charset="0"/>
                <a:cs typeface="Tahoma" pitchFamily="34" charset="0"/>
              </a:rPr>
              <a:t>1-2 года в «партнерской организации» в России</a:t>
            </a:r>
          </a:p>
          <a:p>
            <a:pPr marL="365125" indent="-365125">
              <a:spcBef>
                <a:spcPct val="20000"/>
              </a:spcBef>
              <a:buFont typeface="Wingdings" pitchFamily="2" charset="2"/>
              <a:buChar char="Ø"/>
            </a:pPr>
            <a:r>
              <a:rPr lang="ru-RU" b="1" dirty="0" smtClean="0">
                <a:latin typeface="Tahoma" pitchFamily="34" charset="0"/>
                <a:cs typeface="Tahoma" pitchFamily="34" charset="0"/>
              </a:rPr>
              <a:t>1 год в организации ЕС/АС по возвращению из России </a:t>
            </a:r>
            <a:endParaRPr lang="ru-RU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3" name="Picture 7" descr="naukaR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669" y="1694156"/>
            <a:ext cx="1378173" cy="14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5" descr="ch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7112" y="2107565"/>
            <a:ext cx="410609" cy="12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5" descr="prom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40588" y="1678916"/>
            <a:ext cx="1658760" cy="14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37"/>
          <p:cNvSpPr txBox="1">
            <a:spLocks noChangeArrowheads="1"/>
          </p:cNvSpPr>
          <p:nvPr/>
        </p:nvSpPr>
        <p:spPr bwMode="auto">
          <a:xfrm rot="19459265">
            <a:off x="5598001" y="3248025"/>
            <a:ext cx="1452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ahoma" pitchFamily="34" charset="0"/>
                <a:cs typeface="Tahoma" pitchFamily="34" charset="0"/>
              </a:rPr>
              <a:t>контракт</a:t>
            </a:r>
          </a:p>
        </p:txBody>
      </p:sp>
      <p:sp>
        <p:nvSpPr>
          <p:cNvPr id="43" name="Text Box 37"/>
          <p:cNvSpPr txBox="1">
            <a:spLocks noChangeArrowheads="1"/>
          </p:cNvSpPr>
          <p:nvPr/>
        </p:nvSpPr>
        <p:spPr bwMode="auto">
          <a:xfrm>
            <a:off x="4829944" y="2090262"/>
            <a:ext cx="22966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latin typeface="Tahoma" pitchFamily="34" charset="0"/>
                <a:cs typeface="Tahoma" pitchFamily="34" charset="0"/>
              </a:rPr>
              <a:t>командирование</a:t>
            </a:r>
            <a:endParaRPr lang="ru-RU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0" name="Picture 10" descr="logo_ce-eac-neg-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5451" y="3476147"/>
            <a:ext cx="1769195" cy="122777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Нашивка 51"/>
          <p:cNvSpPr/>
          <p:nvPr/>
        </p:nvSpPr>
        <p:spPr>
          <a:xfrm rot="19511602">
            <a:off x="5390401" y="3663241"/>
            <a:ext cx="2184642" cy="218643"/>
          </a:xfrm>
          <a:prstGeom prst="chevron">
            <a:avLst>
              <a:gd name="adj" fmla="val 1010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Нашивка 53"/>
          <p:cNvSpPr/>
          <p:nvPr/>
        </p:nvSpPr>
        <p:spPr>
          <a:xfrm rot="10800000">
            <a:off x="5134744" y="2564936"/>
            <a:ext cx="1723756" cy="225851"/>
          </a:xfrm>
          <a:prstGeom prst="chevron">
            <a:avLst>
              <a:gd name="adj" fmla="val 1010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Нашивка 58"/>
          <p:cNvSpPr/>
          <p:nvPr/>
        </p:nvSpPr>
        <p:spPr>
          <a:xfrm rot="10800000">
            <a:off x="2247081" y="2558006"/>
            <a:ext cx="1723756" cy="225851"/>
          </a:xfrm>
          <a:prstGeom prst="chevron">
            <a:avLst>
              <a:gd name="adj" fmla="val 101022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1" name="Двойная стрелка влево/вправо 60"/>
          <p:cNvSpPr/>
          <p:nvPr/>
        </p:nvSpPr>
        <p:spPr>
          <a:xfrm>
            <a:off x="1813562" y="1485900"/>
            <a:ext cx="5440678" cy="561974"/>
          </a:xfrm>
          <a:prstGeom prst="leftRightArrow">
            <a:avLst>
              <a:gd name="adj1" fmla="val 57628"/>
              <a:gd name="adj2" fmla="val 183881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Договор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203960" y="76200"/>
            <a:ext cx="7518718" cy="111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Финансирование проектов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IIF, IOF*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960" y="1280160"/>
            <a:ext cx="8900160" cy="44196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defRPr/>
            </a:pPr>
            <a:r>
              <a:rPr lang="ru-RU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Исследователь:</a:t>
            </a:r>
          </a:p>
          <a:p>
            <a:pPr lvl="1" eaLnBrk="1" hangingPunct="1">
              <a:lnSpc>
                <a:spcPct val="90000"/>
              </a:lnSpc>
              <a:spcBef>
                <a:spcPct val="35000"/>
              </a:spcBef>
              <a:defRPr/>
            </a:pPr>
            <a:r>
              <a:rPr lang="ru-RU" sz="2000" b="1" i="1" dirty="0" smtClean="0">
                <a:latin typeface="Tahoma" pitchFamily="34" charset="0"/>
                <a:cs typeface="Tahoma" pitchFamily="34" charset="0"/>
              </a:rPr>
              <a:t>Пособие на проживание</a:t>
            </a:r>
            <a:r>
              <a:rPr lang="en-US" sz="2000" b="1" i="1" dirty="0" smtClean="0">
                <a:latin typeface="Tahoma" pitchFamily="34" charset="0"/>
                <a:cs typeface="Tahoma" pitchFamily="34" charset="0"/>
              </a:rPr>
              <a:t>: </a:t>
            </a:r>
            <a:r>
              <a:rPr lang="en-GB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€</a:t>
            </a:r>
            <a:r>
              <a:rPr lang="ru-RU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3</a:t>
            </a:r>
            <a:r>
              <a:rPr lang="en-US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8000</a:t>
            </a:r>
            <a:r>
              <a:rPr lang="ru-RU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– </a:t>
            </a:r>
            <a:r>
              <a:rPr lang="en-US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87</a:t>
            </a:r>
            <a:r>
              <a:rPr lang="ru-RU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500 </a:t>
            </a:r>
            <a:r>
              <a:rPr lang="en-US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/</a:t>
            </a:r>
            <a:r>
              <a:rPr lang="ru-RU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год</a:t>
            </a:r>
            <a:r>
              <a:rPr lang="ru-RU" sz="2000" b="1" i="1" dirty="0" smtClean="0">
                <a:latin typeface="Tahoma" pitchFamily="34" charset="0"/>
                <a:cs typeface="Tahoma" pitchFamily="34" charset="0"/>
              </a:rPr>
              <a:t> (в зависимости от квалификации, порядка оплаты соц. налогов)</a:t>
            </a:r>
          </a:p>
          <a:p>
            <a:pPr lvl="1" eaLnBrk="1" hangingPunct="1">
              <a:lnSpc>
                <a:spcPct val="90000"/>
              </a:lnSpc>
              <a:spcBef>
                <a:spcPct val="35000"/>
              </a:spcBef>
              <a:defRPr/>
            </a:pPr>
            <a:r>
              <a:rPr lang="ru-RU" sz="2000" b="1" i="1" dirty="0" smtClean="0">
                <a:latin typeface="Tahoma" pitchFamily="34" charset="0"/>
                <a:cs typeface="Tahoma" pitchFamily="34" charset="0"/>
              </a:rPr>
              <a:t>Пособие в связи с переездом</a:t>
            </a:r>
            <a:r>
              <a:rPr lang="en-US" sz="2000" b="1" i="1" dirty="0" smtClean="0">
                <a:latin typeface="Tahoma" pitchFamily="34" charset="0"/>
                <a:cs typeface="Tahoma" pitchFamily="34" charset="0"/>
              </a:rPr>
              <a:t>:</a:t>
            </a:r>
            <a:r>
              <a:rPr lang="ru-RU" sz="2000" b="1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GB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€</a:t>
            </a:r>
            <a:r>
              <a:rPr lang="ru-RU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700</a:t>
            </a:r>
            <a:r>
              <a:rPr lang="en-US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/</a:t>
            </a:r>
            <a:r>
              <a:rPr lang="ru-RU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1000 </a:t>
            </a:r>
            <a:r>
              <a:rPr lang="en-US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/</a:t>
            </a:r>
            <a:r>
              <a:rPr lang="ru-RU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мес.</a:t>
            </a:r>
            <a:r>
              <a:rPr lang="ru-RU" sz="2000" b="1" i="1" dirty="0" smtClean="0">
                <a:latin typeface="Tahoma" pitchFamily="34" charset="0"/>
                <a:cs typeface="Tahoma" pitchFamily="34" charset="0"/>
              </a:rPr>
              <a:t>  (с учетом семейного положения) </a:t>
            </a:r>
            <a:endParaRPr lang="en-US" sz="2000" b="1" i="1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defRPr/>
            </a:pPr>
            <a:r>
              <a:rPr lang="ru-RU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€15000 / исследователь / год</a:t>
            </a:r>
            <a:r>
              <a:rPr lang="ru-RU" sz="2000" b="1" i="1" dirty="0" smtClean="0">
                <a:latin typeface="Tahoma" pitchFamily="34" charset="0"/>
                <a:cs typeface="Tahoma" pitchFamily="34" charset="0"/>
              </a:rPr>
              <a:t>  по возвращении в страну после зарубежной стажировки для продолжения научного проекта: макс. до 1 года</a:t>
            </a:r>
            <a:endParaRPr lang="en-US" sz="2000" b="1" i="1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defRPr/>
            </a:pP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Затраты </a:t>
            </a:r>
            <a:r>
              <a:rPr lang="ru-RU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принимающей организации:</a:t>
            </a:r>
            <a:endParaRPr lang="ru-RU" sz="2000" b="1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defRPr/>
            </a:pPr>
            <a:r>
              <a:rPr lang="ru-RU" sz="2000" b="1" i="1" dirty="0" smtClean="0">
                <a:latin typeface="Tahoma" pitchFamily="34" charset="0"/>
                <a:cs typeface="Tahoma" pitchFamily="34" charset="0"/>
              </a:rPr>
              <a:t>На проведение научных работ и обучение исследователя (участие в конференциях, семинарах): </a:t>
            </a:r>
            <a:r>
              <a:rPr lang="en-GB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€</a:t>
            </a:r>
            <a:r>
              <a:rPr lang="ru-RU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800 </a:t>
            </a:r>
            <a:r>
              <a:rPr lang="en-US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/</a:t>
            </a:r>
            <a:r>
              <a:rPr lang="ru-RU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мес.</a:t>
            </a:r>
            <a:r>
              <a:rPr lang="ru-RU" sz="2000" b="1" i="1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35000"/>
              </a:spcBef>
              <a:defRPr/>
            </a:pPr>
            <a:r>
              <a:rPr lang="ru-RU" sz="2000" b="1" i="1" dirty="0" smtClean="0">
                <a:latin typeface="Tahoma" pitchFamily="34" charset="0"/>
                <a:cs typeface="Tahoma" pitchFamily="34" charset="0"/>
              </a:rPr>
              <a:t>Накладные расходы</a:t>
            </a:r>
            <a:r>
              <a:rPr lang="en-US" sz="2000" b="1" i="1" dirty="0" smtClean="0">
                <a:latin typeface="Tahoma" pitchFamily="34" charset="0"/>
                <a:cs typeface="Tahoma" pitchFamily="34" charset="0"/>
              </a:rPr>
              <a:t>: </a:t>
            </a:r>
            <a:r>
              <a:rPr lang="en-GB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€</a:t>
            </a:r>
            <a:r>
              <a:rPr lang="ru-RU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700 </a:t>
            </a:r>
            <a:r>
              <a:rPr lang="en-US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/</a:t>
            </a:r>
            <a:r>
              <a:rPr lang="ru-RU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1 исследователь / мес.</a:t>
            </a:r>
            <a:r>
              <a:rPr lang="ru-RU" sz="2000" b="1" i="1" dirty="0" smtClean="0">
                <a:latin typeface="Tahoma" pitchFamily="34" charset="0"/>
                <a:cs typeface="Tahoma" pitchFamily="34" charset="0"/>
              </a:rPr>
              <a:t> </a:t>
            </a:r>
            <a:endParaRPr lang="en-US" sz="2000" b="1" i="1" dirty="0" smtClean="0">
              <a:latin typeface="Tahoma" pitchFamily="34" charset="0"/>
              <a:cs typeface="Tahoma" pitchFamily="34" charset="0"/>
            </a:endParaRPr>
          </a:p>
          <a:p>
            <a:pPr marL="533400" indent="-533400" eaLnBrk="1" hangingPunct="1">
              <a:spcBef>
                <a:spcPts val="600"/>
              </a:spcBef>
              <a:buClr>
                <a:srgbClr val="FF0000"/>
              </a:buClr>
            </a:pPr>
            <a:endParaRPr lang="ru-RU" sz="28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950" y="5577840"/>
            <a:ext cx="88931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 b="1" i="1" dirty="0">
                <a:solidFill>
                  <a:srgbClr val="FF3300"/>
                </a:solidFill>
              </a:rPr>
              <a:t>* </a:t>
            </a:r>
            <a:r>
              <a:rPr lang="ru-RU" b="1" i="1" dirty="0"/>
              <a:t>Для расчета всех статей расходов должен быть применен коэффициент</a:t>
            </a:r>
            <a:r>
              <a:rPr lang="ru-RU" b="1" i="1" dirty="0">
                <a:solidFill>
                  <a:srgbClr val="FF3300"/>
                </a:solidFill>
              </a:rPr>
              <a:t> </a:t>
            </a:r>
            <a:r>
              <a:rPr lang="ru-RU" b="1" i="1" dirty="0"/>
              <a:t>страны</a:t>
            </a:r>
            <a:r>
              <a:rPr lang="ru-RU" b="1" i="1" dirty="0">
                <a:solidFill>
                  <a:srgbClr val="FF3300"/>
                </a:solidFill>
              </a:rPr>
              <a:t> см. табл. 3.2 </a:t>
            </a:r>
            <a:r>
              <a:rPr lang="ru-RU" b="1" i="1" dirty="0" smtClean="0">
                <a:solidFill>
                  <a:srgbClr val="FF3300"/>
                </a:solidFill>
              </a:rPr>
              <a:t>WORK </a:t>
            </a:r>
            <a:r>
              <a:rPr lang="ru-RU" b="1" i="1" dirty="0">
                <a:solidFill>
                  <a:srgbClr val="FF3300"/>
                </a:solidFill>
              </a:rPr>
              <a:t>PROGRAMME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023035" y="15240"/>
            <a:ext cx="8120965" cy="111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Внутриевропейские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стипендии для развития научной карьеры </a:t>
            </a:r>
          </a:p>
          <a:p>
            <a:pPr algn="ctr">
              <a:defRPr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Intra-European Fellowships for Career Development  (IEF)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011863" y="62071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5902326" y="68167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1249914" y="4277199"/>
            <a:ext cx="7878846" cy="218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75" indent="-3175">
              <a:spcBef>
                <a:spcPct val="20000"/>
              </a:spcBef>
            </a:pPr>
            <a:r>
              <a:rPr lang="ru-RU" b="1" dirty="0">
                <a:latin typeface="Tahoma" pitchFamily="34" charset="0"/>
                <a:cs typeface="Tahoma" pitchFamily="34" charset="0"/>
              </a:rPr>
              <a:t>Продолжительность 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1 –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2 года</a:t>
            </a:r>
          </a:p>
          <a:p>
            <a:pPr marL="0" lvl="1">
              <a:spcBef>
                <a:spcPct val="20000"/>
              </a:spcBef>
            </a:pPr>
            <a:r>
              <a:rPr lang="ru-RU" b="1" dirty="0" smtClean="0">
                <a:latin typeface="Tahoma" pitchFamily="34" charset="0"/>
                <a:cs typeface="Tahoma" pitchFamily="34" charset="0"/>
              </a:rPr>
              <a:t>Грант ЕС:</a:t>
            </a:r>
          </a:p>
          <a:p>
            <a:pPr marL="182563" lvl="1" indent="365125">
              <a:spcBef>
                <a:spcPts val="0"/>
              </a:spcBef>
              <a:buFont typeface="Arial" pitchFamily="34" charset="0"/>
              <a:buChar char="•"/>
            </a:pPr>
            <a:r>
              <a:rPr lang="ru-RU" b="1" dirty="0" smtClean="0">
                <a:latin typeface="Tahoma" pitchFamily="34" charset="0"/>
                <a:cs typeface="Tahoma" pitchFamily="34" charset="0"/>
              </a:rPr>
              <a:t>стипендия €58500 /год </a:t>
            </a:r>
          </a:p>
          <a:p>
            <a:pPr marL="182563" lvl="1" indent="365125">
              <a:spcBef>
                <a:spcPts val="0"/>
              </a:spcBef>
              <a:buFont typeface="Arial" pitchFamily="34" charset="0"/>
              <a:buChar char="•"/>
            </a:pPr>
            <a:r>
              <a:rPr lang="ru-RU" b="1" dirty="0" smtClean="0">
                <a:latin typeface="Tahoma" pitchFamily="34" charset="0"/>
                <a:cs typeface="Tahoma" pitchFamily="34" charset="0"/>
              </a:rPr>
              <a:t>переезд €1000 месяц или €700 /месяц (семья / без семьи)</a:t>
            </a:r>
          </a:p>
          <a:p>
            <a:pPr marL="182563" lvl="1" indent="365125">
              <a:spcBef>
                <a:spcPts val="0"/>
              </a:spcBef>
              <a:buFont typeface="Arial" pitchFamily="34" charset="0"/>
              <a:buChar char="•"/>
            </a:pPr>
            <a:r>
              <a:rPr lang="ru-RU" b="1" dirty="0" smtClean="0">
                <a:latin typeface="Tahoma" pitchFamily="34" charset="0"/>
                <a:cs typeface="Tahoma" pitchFamily="34" charset="0"/>
              </a:rPr>
              <a:t>накладные расходы €700 /месяц</a:t>
            </a:r>
          </a:p>
          <a:p>
            <a:pPr marL="533400" lvl="1" indent="-350838">
              <a:spcBef>
                <a:spcPts val="0"/>
              </a:spcBef>
              <a:buFont typeface="Arial" pitchFamily="34" charset="0"/>
              <a:buChar char="•"/>
            </a:pPr>
            <a:r>
              <a:rPr lang="ru-RU" b="1" dirty="0" smtClean="0">
                <a:latin typeface="Tahoma" pitchFamily="34" charset="0"/>
                <a:cs typeface="Tahoma" pitchFamily="34" charset="0"/>
              </a:rPr>
              <a:t>научная </a:t>
            </a:r>
            <a:r>
              <a:rPr lang="ru-RU" b="1" dirty="0" err="1" smtClean="0">
                <a:latin typeface="Tahoma" pitchFamily="34" charset="0"/>
                <a:cs typeface="Tahoma" pitchFamily="34" charset="0"/>
              </a:rPr>
              <a:t>деят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. €800 /месяц (конференции, публикации, материалы)</a:t>
            </a:r>
          </a:p>
          <a:p>
            <a:pPr marL="182563" lvl="1" indent="365125">
              <a:spcBef>
                <a:spcPts val="0"/>
              </a:spcBef>
              <a:buFont typeface="Arial" pitchFamily="34" charset="0"/>
              <a:buChar char="•"/>
            </a:pPr>
            <a:endParaRPr lang="ru-RU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5" name="Picture 15" descr="ch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5775" y="1362432"/>
            <a:ext cx="410609" cy="12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5" descr="prom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548" y="1556996"/>
            <a:ext cx="1658760" cy="14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37"/>
          <p:cNvSpPr txBox="1">
            <a:spLocks noChangeArrowheads="1"/>
          </p:cNvSpPr>
          <p:nvPr/>
        </p:nvSpPr>
        <p:spPr bwMode="auto">
          <a:xfrm rot="19459265">
            <a:off x="5631025" y="2851784"/>
            <a:ext cx="1452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ahoma" pitchFamily="34" charset="0"/>
                <a:cs typeface="Tahoma" pitchFamily="34" charset="0"/>
              </a:rPr>
              <a:t>контракт</a:t>
            </a:r>
          </a:p>
        </p:txBody>
      </p:sp>
      <p:sp>
        <p:nvSpPr>
          <p:cNvPr id="43" name="Text Box 37"/>
          <p:cNvSpPr txBox="1">
            <a:spLocks noChangeArrowheads="1"/>
          </p:cNvSpPr>
          <p:nvPr/>
        </p:nvSpPr>
        <p:spPr bwMode="auto">
          <a:xfrm>
            <a:off x="5521327" y="1560552"/>
            <a:ext cx="15332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latin typeface="Tahoma" pitchFamily="34" charset="0"/>
                <a:cs typeface="Tahoma" pitchFamily="34" charset="0"/>
              </a:rPr>
              <a:t>контракт</a:t>
            </a:r>
            <a:endParaRPr lang="ru-RU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0" name="Picture 10" descr="logo_ce-eac-neg-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5451" y="2988467"/>
            <a:ext cx="1769195" cy="122777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Нашивка 51"/>
          <p:cNvSpPr/>
          <p:nvPr/>
        </p:nvSpPr>
        <p:spPr>
          <a:xfrm rot="19511602">
            <a:off x="5621818" y="3278859"/>
            <a:ext cx="1723756" cy="225851"/>
          </a:xfrm>
          <a:prstGeom prst="chevron">
            <a:avLst>
              <a:gd name="adj" fmla="val 1010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Нашивка 53"/>
          <p:cNvSpPr/>
          <p:nvPr/>
        </p:nvSpPr>
        <p:spPr>
          <a:xfrm>
            <a:off x="5410152" y="2119479"/>
            <a:ext cx="1723756" cy="225851"/>
          </a:xfrm>
          <a:prstGeom prst="chevron">
            <a:avLst>
              <a:gd name="adj" fmla="val 1010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2639611" y="2073236"/>
            <a:ext cx="1723756" cy="225851"/>
          </a:xfrm>
          <a:prstGeom prst="chevron">
            <a:avLst>
              <a:gd name="adj" fmla="val 1010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3368041" y="2570736"/>
            <a:ext cx="3063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любой национальности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40"/>
          <p:cNvSpPr>
            <a:spLocks noChangeArrowheads="1"/>
          </p:cNvSpPr>
          <p:nvPr/>
        </p:nvSpPr>
        <p:spPr bwMode="auto">
          <a:xfrm>
            <a:off x="246932" y="1433334"/>
            <a:ext cx="2270760" cy="1887020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185738" indent="-185738">
              <a:spcBef>
                <a:spcPct val="20000"/>
              </a:spcBef>
              <a:buFont typeface="Arial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из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страны ЕС/АС;</a:t>
            </a:r>
          </a:p>
          <a:p>
            <a:pPr marL="185738" indent="-185738">
              <a:spcBef>
                <a:spcPct val="20000"/>
              </a:spcBef>
              <a:buFont typeface="Arial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из 3-ей страны, если до этого работал в ЕС/АС</a:t>
            </a:r>
            <a:endParaRPr lang="ru-RU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023035" y="15240"/>
            <a:ext cx="8120965" cy="111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Гранты для карьерной интеграции исследователей</a:t>
            </a:r>
          </a:p>
          <a:p>
            <a:pPr algn="ctr">
              <a:defRPr/>
            </a:pP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Career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Integration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Grants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(CIG)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011863" y="62071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5902326" y="68167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246931" y="4444839"/>
            <a:ext cx="850178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75" indent="-3175">
              <a:spcBef>
                <a:spcPct val="20000"/>
              </a:spcBef>
            </a:pPr>
            <a:r>
              <a:rPr lang="ru-RU" b="1" dirty="0">
                <a:latin typeface="Tahoma" pitchFamily="34" charset="0"/>
                <a:cs typeface="Tahoma" pitchFamily="34" charset="0"/>
              </a:rPr>
              <a:t>Продолжительность 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контракта на 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научную работу 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2 – 4 года</a:t>
            </a:r>
          </a:p>
          <a:p>
            <a:pPr marL="0" lvl="1">
              <a:spcBef>
                <a:spcPct val="20000"/>
              </a:spcBef>
            </a:pPr>
            <a:r>
              <a:rPr lang="ru-RU" b="1" dirty="0" smtClean="0">
                <a:latin typeface="Tahoma" pitchFamily="34" charset="0"/>
                <a:cs typeface="Tahoma" pitchFamily="34" charset="0"/>
              </a:rPr>
              <a:t>Грант ЕС = 2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5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000 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евро/год/исследователь:</a:t>
            </a:r>
          </a:p>
          <a:p>
            <a:pPr marL="182563" lvl="1" indent="365125">
              <a:spcBef>
                <a:spcPts val="0"/>
              </a:spcBef>
              <a:buFont typeface="Arial" pitchFamily="34" charset="0"/>
              <a:buChar char="•"/>
            </a:pPr>
            <a:r>
              <a:rPr lang="ru-RU" b="1" dirty="0" smtClean="0">
                <a:latin typeface="Tahoma" pitchFamily="34" charset="0"/>
                <a:cs typeface="Tahoma" pitchFamily="34" charset="0"/>
              </a:rPr>
              <a:t>оплата труда других сотрудников в проекте</a:t>
            </a:r>
          </a:p>
          <a:p>
            <a:pPr marL="182563" lvl="1" indent="365125">
              <a:spcBef>
                <a:spcPts val="0"/>
              </a:spcBef>
              <a:buFont typeface="Arial" pitchFamily="34" charset="0"/>
              <a:buChar char="•"/>
            </a:pPr>
            <a:r>
              <a:rPr lang="ru-RU" b="1" dirty="0" smtClean="0">
                <a:latin typeface="Tahoma" pitchFamily="34" charset="0"/>
                <a:cs typeface="Tahoma" pitchFamily="34" charset="0"/>
              </a:rPr>
              <a:t>расходные материалы</a:t>
            </a:r>
          </a:p>
          <a:p>
            <a:pPr marL="182563" lvl="1" indent="365125">
              <a:spcBef>
                <a:spcPts val="0"/>
              </a:spcBef>
              <a:buFont typeface="Arial" pitchFamily="34" charset="0"/>
              <a:buChar char="•"/>
            </a:pPr>
            <a:r>
              <a:rPr lang="ru-RU" b="1" dirty="0" smtClean="0">
                <a:latin typeface="Tahoma" pitchFamily="34" charset="0"/>
                <a:cs typeface="Tahoma" pitchFamily="34" charset="0"/>
              </a:rPr>
              <a:t>накладные расходы</a:t>
            </a:r>
            <a:endParaRPr lang="ru-RU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5" name="Picture 15" descr="ch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9615" y="1423392"/>
            <a:ext cx="410609" cy="12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5" descr="prom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548" y="1556996"/>
            <a:ext cx="1658760" cy="14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37"/>
          <p:cNvSpPr txBox="1">
            <a:spLocks noChangeArrowheads="1"/>
          </p:cNvSpPr>
          <p:nvPr/>
        </p:nvSpPr>
        <p:spPr bwMode="auto">
          <a:xfrm rot="19459265">
            <a:off x="5631025" y="2851784"/>
            <a:ext cx="1452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ahoma" pitchFamily="34" charset="0"/>
                <a:cs typeface="Tahoma" pitchFamily="34" charset="0"/>
              </a:rPr>
              <a:t>контракт</a:t>
            </a:r>
          </a:p>
        </p:txBody>
      </p:sp>
      <p:sp>
        <p:nvSpPr>
          <p:cNvPr id="43" name="Text Box 37"/>
          <p:cNvSpPr txBox="1">
            <a:spLocks noChangeArrowheads="1"/>
          </p:cNvSpPr>
          <p:nvPr/>
        </p:nvSpPr>
        <p:spPr bwMode="auto">
          <a:xfrm>
            <a:off x="5521327" y="1423392"/>
            <a:ext cx="15332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latin typeface="Tahoma" pitchFamily="34" charset="0"/>
                <a:cs typeface="Tahoma" pitchFamily="34" charset="0"/>
              </a:rPr>
              <a:t>контракт + зарплата</a:t>
            </a:r>
            <a:endParaRPr lang="ru-RU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0" name="Picture 10" descr="logo_ce-eac-neg-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5451" y="2957987"/>
            <a:ext cx="1769195" cy="122777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Нашивка 51"/>
          <p:cNvSpPr/>
          <p:nvPr/>
        </p:nvSpPr>
        <p:spPr>
          <a:xfrm rot="19511602">
            <a:off x="5621818" y="3278859"/>
            <a:ext cx="1723756" cy="225851"/>
          </a:xfrm>
          <a:prstGeom prst="chevron">
            <a:avLst>
              <a:gd name="adj" fmla="val 1010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Нашивка 53"/>
          <p:cNvSpPr/>
          <p:nvPr/>
        </p:nvSpPr>
        <p:spPr>
          <a:xfrm>
            <a:off x="5410152" y="2119479"/>
            <a:ext cx="1723756" cy="225851"/>
          </a:xfrm>
          <a:prstGeom prst="chevron">
            <a:avLst>
              <a:gd name="adj" fmla="val 1010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Rectangle 40"/>
          <p:cNvSpPr>
            <a:spLocks noChangeArrowheads="1"/>
          </p:cNvSpPr>
          <p:nvPr/>
        </p:nvSpPr>
        <p:spPr bwMode="auto">
          <a:xfrm>
            <a:off x="246931" y="1783854"/>
            <a:ext cx="2694389" cy="785813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175" indent="-3175" algn="ctr">
              <a:spcBef>
                <a:spcPct val="20000"/>
              </a:spcBef>
            </a:pPr>
            <a:r>
              <a:rPr lang="ru-RU" b="1" dirty="0" smtClean="0">
                <a:latin typeface="Tahoma" pitchFamily="34" charset="0"/>
                <a:cs typeface="Tahoma" pitchFamily="34" charset="0"/>
              </a:rPr>
              <a:t>из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любой страны 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после мобильности</a:t>
            </a:r>
            <a:endParaRPr lang="ru-RU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3066331" y="2042756"/>
            <a:ext cx="1723756" cy="225851"/>
          </a:xfrm>
          <a:prstGeom prst="chevron">
            <a:avLst>
              <a:gd name="adj" fmla="val 1010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417320" y="0"/>
            <a:ext cx="7518718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«Кадры»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в структуре 7РП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051560" y="1374775"/>
            <a:ext cx="7040880" cy="4716476"/>
            <a:chOff x="1479" y="1548"/>
            <a:chExt cx="3554" cy="234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9" y="1897"/>
              <a:ext cx="3144" cy="1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762" y="2068"/>
              <a:ext cx="1214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Научные исследования</a:t>
              </a:r>
              <a:endPara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(</a:t>
              </a:r>
              <a:r>
                <a:rPr kumimoji="0" lang="fr-BE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10 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тематических приоритетов</a:t>
              </a:r>
              <a:r>
                <a:rPr kumimoji="0" lang="fr-BE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)</a:t>
              </a:r>
              <a:endPara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3584" y="2273"/>
              <a:ext cx="91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Фундаментальная наука</a:t>
              </a:r>
              <a:endParaRPr kumimoji="0" lang="en-GB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555" y="3482"/>
              <a:ext cx="666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Потенциал</a:t>
              </a:r>
              <a:r>
                <a:rPr kumimoji="0" lang="fr-B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M€</a:t>
              </a:r>
              <a:r>
                <a:rPr kumimoji="0" lang="fr-BE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kumimoji="0" lang="fr-B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4097</a:t>
              </a: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4241" y="3521"/>
              <a:ext cx="792" cy="35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8A2E5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Кадры</a:t>
              </a:r>
              <a:endParaRPr kumimoji="0" lang="fr-B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A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A2E5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M€ 4750</a:t>
              </a:r>
              <a:endPara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A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3734" y="2542"/>
              <a:ext cx="68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Кадры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" b="1" kern="0" noProof="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Напр. Мари Кюри</a:t>
              </a:r>
              <a:endParaRPr kumimoji="0" lang="en-GB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3565" y="2845"/>
              <a:ext cx="46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Научный потенциал</a:t>
              </a:r>
              <a:endParaRPr kumimoji="0" lang="en-GB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2971" y="1548"/>
              <a:ext cx="907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A040A"/>
                  </a:solidFill>
                  <a:effectLst/>
                  <a:uLnTx/>
                  <a:uFillTx/>
                  <a:latin typeface="Arial" charset="0"/>
                  <a:ea typeface="ＭＳ Ｐゴシック" pitchFamily="64" charset="-128"/>
                </a:rPr>
                <a:t>Сотрудничество</a:t>
              </a:r>
              <a:endParaRPr kumimoji="0" lang="fr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A040A"/>
                </a:solidFill>
                <a:effectLst/>
                <a:uLnTx/>
                <a:uFillTx/>
                <a:latin typeface="Arial" charset="0"/>
                <a:ea typeface="ＭＳ Ｐゴシック" pitchFamily="64" charset="-128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A040A"/>
                  </a:solidFill>
                  <a:effectLst/>
                  <a:uLnTx/>
                  <a:uFillTx/>
                  <a:latin typeface="Arial" charset="0"/>
                  <a:ea typeface="ＭＳ Ｐゴシック" pitchFamily="64" charset="-128"/>
                </a:rPr>
                <a:t> M</a:t>
              </a:r>
              <a:r>
                <a:rPr kumimoji="0" lang="fr-B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A040A"/>
                  </a:solidFill>
                  <a:effectLst/>
                  <a:uLnTx/>
                  <a:uFillTx/>
                  <a:latin typeface="Arial" charset="0"/>
                  <a:ea typeface="ＭＳ Ｐゴシック" pitchFamily="64" charset="-128"/>
                  <a:cs typeface="Arial" charset="0"/>
                </a:rPr>
                <a:t>€ 32</a:t>
              </a:r>
              <a:r>
                <a:rPr kumimoji="0" lang="fr-BE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A040A"/>
                  </a:solidFill>
                  <a:effectLst/>
                  <a:uLnTx/>
                  <a:uFillTx/>
                  <a:latin typeface="Arial" charset="0"/>
                  <a:ea typeface="ＭＳ Ｐゴシック" pitchFamily="64" charset="-128"/>
                  <a:cs typeface="Arial" charset="0"/>
                </a:rPr>
                <a:t> </a:t>
              </a:r>
              <a:r>
                <a:rPr kumimoji="0" lang="fr-B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A040A"/>
                  </a:solidFill>
                  <a:effectLst/>
                  <a:uLnTx/>
                  <a:uFillTx/>
                  <a:latin typeface="Arial" charset="0"/>
                  <a:ea typeface="ＭＳ Ｐゴシック" pitchFamily="64" charset="-128"/>
                  <a:cs typeface="Arial" charset="0"/>
                </a:rPr>
                <a:t>413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2129" y="3550"/>
              <a:ext cx="88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DD2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Объед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DD2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kumimoji="0" lang="ru-RU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DD2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исслед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DD2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 центр</a:t>
              </a:r>
              <a:r>
                <a:rPr kumimoji="0" lang="fr-B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DD2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DD2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M€ 1751</a:t>
              </a: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DD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358" y="3482"/>
              <a:ext cx="0" cy="91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2880" y="3514"/>
              <a:ext cx="277" cy="0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4232" y="1564"/>
              <a:ext cx="598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Arial" charset="0"/>
                  <a:ea typeface="ＭＳ Ｐゴシック" pitchFamily="64" charset="-128"/>
                </a:rPr>
                <a:t>Идеи</a:t>
              </a:r>
              <a:endParaRPr kumimoji="0" lang="fr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ＭＳ Ｐゴシック" pitchFamily="64" charset="-128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Arial" charset="0"/>
                  <a:ea typeface="ＭＳ Ｐゴシック" pitchFamily="64" charset="-128"/>
                  <a:cs typeface="Arial" charset="0"/>
                </a:rPr>
                <a:t>M€ </a:t>
              </a:r>
              <a:r>
                <a:rPr kumimoji="0" lang="fr-B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Arial" charset="0"/>
                  <a:ea typeface="ＭＳ Ｐゴシック" pitchFamily="64" charset="-128"/>
                </a:rPr>
                <a:t>7510</a:t>
              </a: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ＭＳ Ｐゴシック" pitchFamily="64" charset="-128"/>
              </a:endParaRPr>
            </a:p>
          </p:txBody>
        </p:sp>
      </p:grp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862895" y="5570220"/>
            <a:ext cx="974947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Евратом</a:t>
            </a: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M€</a:t>
            </a:r>
            <a:r>
              <a:rPr kumimoji="0" lang="fr-BE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2751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023035" y="0"/>
            <a:ext cx="8120965" cy="111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	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Конкурсы 2012 г.</a:t>
            </a:r>
            <a:endParaRPr lang="en-U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5902326" y="68167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7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0970806"/>
              </p:ext>
            </p:extLst>
          </p:nvPr>
        </p:nvGraphicFramePr>
        <p:xfrm>
          <a:off x="358131" y="1432561"/>
          <a:ext cx="8390581" cy="4031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2587"/>
                <a:gridCol w="2981776"/>
                <a:gridCol w="1456218"/>
              </a:tblGrid>
              <a:tr h="40319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7C943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Конкурс</a:t>
                      </a:r>
                      <a:endParaRPr lang="en-GB" sz="2000" b="1" dirty="0">
                        <a:solidFill>
                          <a:srgbClr val="F7C943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rgbClr val="F7C943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Дата закрытия </a:t>
                      </a:r>
                      <a:r>
                        <a:rPr lang="en-GB" sz="2000" b="1" i="0" dirty="0" smtClean="0">
                          <a:solidFill>
                            <a:srgbClr val="F7C943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2012</a:t>
                      </a:r>
                      <a:r>
                        <a:rPr lang="ru-RU" sz="2000" b="1" i="0" dirty="0" smtClean="0">
                          <a:solidFill>
                            <a:srgbClr val="F7C943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г.</a:t>
                      </a:r>
                      <a:endParaRPr lang="en-GB" sz="2000" b="1" dirty="0">
                        <a:solidFill>
                          <a:srgbClr val="F7C943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F7C943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Бюджет</a:t>
                      </a:r>
                      <a:endParaRPr lang="en-GB" sz="2000" b="1" dirty="0">
                        <a:solidFill>
                          <a:srgbClr val="F7C943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8326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dirty="0" smtClean="0">
                          <a:solidFill>
                            <a:srgbClr val="0F5494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hlinkClick r:id="rId4"/>
                        </a:rPr>
                        <a:t>FP7-PEOPLE-2012-IEF</a:t>
                      </a:r>
                      <a:endParaRPr lang="en-GB" sz="2000" b="1" dirty="0" smtClean="0">
                        <a:solidFill>
                          <a:srgbClr val="0F5494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1" i="0" dirty="0" smtClean="0">
                          <a:solidFill>
                            <a:srgbClr val="0F5494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 </a:t>
                      </a:r>
                      <a:r>
                        <a:rPr lang="ru-RU" sz="2000" b="1" i="0" dirty="0" smtClean="0">
                          <a:solidFill>
                            <a:srgbClr val="0F5494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августа</a:t>
                      </a:r>
                      <a:endParaRPr lang="en-GB" sz="2000" b="1" dirty="0">
                        <a:solidFill>
                          <a:srgbClr val="0F5494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b="1" i="0" kern="1200" dirty="0" smtClean="0">
                          <a:solidFill>
                            <a:srgbClr val="0F5494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120 M€</a:t>
                      </a:r>
                      <a:endParaRPr lang="en-GB" sz="2000" b="1" i="0" kern="1200" dirty="0">
                        <a:solidFill>
                          <a:srgbClr val="0F5494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832653">
                <a:tc>
                  <a:txBody>
                    <a:bodyPr/>
                    <a:lstStyle/>
                    <a:p>
                      <a:r>
                        <a:rPr lang="en-GB" sz="2000" b="1" i="0" dirty="0" smtClean="0">
                          <a:solidFill>
                            <a:srgbClr val="0F5494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hlinkClick r:id="rId5"/>
                        </a:rPr>
                        <a:t>FP7-PEOPLE-2012-IOF</a:t>
                      </a:r>
                      <a:endParaRPr lang="en-GB" sz="2000" b="1" dirty="0">
                        <a:solidFill>
                          <a:srgbClr val="0F5494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1" i="0" dirty="0" smtClean="0">
                          <a:solidFill>
                            <a:srgbClr val="0F5494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 </a:t>
                      </a:r>
                      <a:r>
                        <a:rPr lang="ru-RU" sz="2000" b="1" i="0" dirty="0" smtClean="0">
                          <a:solidFill>
                            <a:srgbClr val="0F5494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августа</a:t>
                      </a:r>
                      <a:endParaRPr lang="en-GB" sz="2000" b="1" dirty="0">
                        <a:solidFill>
                          <a:srgbClr val="0F5494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b="1" i="0" kern="1200" dirty="0" smtClean="0">
                          <a:solidFill>
                            <a:srgbClr val="0F5494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 M€</a:t>
                      </a:r>
                      <a:endParaRPr lang="en-GB" sz="2000" b="1" i="0" kern="1200" dirty="0">
                        <a:solidFill>
                          <a:srgbClr val="0F5494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832653">
                <a:tc>
                  <a:txBody>
                    <a:bodyPr/>
                    <a:lstStyle/>
                    <a:p>
                      <a:r>
                        <a:rPr lang="en-GB" sz="2000" b="1" i="0" dirty="0" smtClean="0">
                          <a:solidFill>
                            <a:srgbClr val="0F5494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hlinkClick r:id="rId6"/>
                        </a:rPr>
                        <a:t>FP7-PEOPLE-2012-IIF</a:t>
                      </a:r>
                      <a:endParaRPr lang="en-GB" sz="2000" b="1" dirty="0">
                        <a:solidFill>
                          <a:srgbClr val="0F5494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1" i="0" dirty="0" smtClean="0">
                          <a:solidFill>
                            <a:srgbClr val="0F5494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 </a:t>
                      </a:r>
                      <a:r>
                        <a:rPr lang="ru-RU" sz="2000" b="1" i="0" dirty="0" smtClean="0">
                          <a:solidFill>
                            <a:srgbClr val="0F5494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августа</a:t>
                      </a:r>
                      <a:endParaRPr lang="en-GB" sz="2000" b="1" dirty="0">
                        <a:solidFill>
                          <a:srgbClr val="0F5494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b="1" i="0" kern="1200" dirty="0" smtClean="0">
                          <a:solidFill>
                            <a:srgbClr val="0F5494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 M€</a:t>
                      </a:r>
                      <a:endParaRPr lang="en-GB" sz="2000" b="1" i="0" kern="1200" dirty="0">
                        <a:solidFill>
                          <a:srgbClr val="0F5494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8326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dirty="0" smtClean="0">
                          <a:solidFill>
                            <a:srgbClr val="0F5494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hlinkClick r:id="rId7"/>
                        </a:rPr>
                        <a:t>FP7-PEOPLE-2012-CIG</a:t>
                      </a:r>
                      <a:endParaRPr lang="en-GB" sz="2000" b="1" i="0" dirty="0" smtClean="0">
                        <a:solidFill>
                          <a:srgbClr val="0F5494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1" i="0" dirty="0" smtClean="0">
                          <a:solidFill>
                            <a:srgbClr val="0F5494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 </a:t>
                      </a:r>
                      <a:r>
                        <a:rPr lang="ru-RU" sz="2000" b="1" i="0" dirty="0" smtClean="0">
                          <a:solidFill>
                            <a:srgbClr val="0F5494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сентября</a:t>
                      </a:r>
                      <a:endParaRPr lang="en-GB" sz="2000" b="1" dirty="0">
                        <a:solidFill>
                          <a:srgbClr val="0F5494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b="1" i="0" kern="1200" dirty="0" smtClean="0">
                          <a:solidFill>
                            <a:srgbClr val="0F5494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M€</a:t>
                      </a:r>
                      <a:endParaRPr lang="en-GB" sz="2000" b="1" i="0" kern="1200" dirty="0">
                        <a:solidFill>
                          <a:srgbClr val="0F5494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85800" y="5430808"/>
            <a:ext cx="7953375" cy="5770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buClr>
                <a:srgbClr val="660066"/>
              </a:buClr>
              <a:defRPr/>
            </a:pPr>
            <a:endParaRPr lang="en-GB" sz="100" dirty="0">
              <a:solidFill>
                <a:srgbClr val="0F5494"/>
              </a:solidFill>
              <a:latin typeface="Arial" charset="0"/>
            </a:endParaRPr>
          </a:p>
          <a:p>
            <a:pPr eaLnBrk="0" hangingPunct="0">
              <a:lnSpc>
                <a:spcPct val="120000"/>
              </a:lnSpc>
              <a:spcBef>
                <a:spcPct val="30000"/>
              </a:spcBef>
              <a:buClr>
                <a:srgbClr val="0F5494"/>
              </a:buClr>
              <a:defRPr/>
            </a:pP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Рабочая программа </a:t>
            </a:r>
            <a:r>
              <a:rPr lang="en-GB" sz="20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2013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г. - </a:t>
            </a:r>
            <a:r>
              <a:rPr lang="en-GB" sz="20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июля</a:t>
            </a:r>
            <a:r>
              <a:rPr lang="en-GB" sz="20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г.</a:t>
            </a:r>
            <a:endParaRPr lang="en-GB" sz="2000" b="1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023035" y="15240"/>
            <a:ext cx="8120965" cy="111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	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Объявления о конкурсах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http://ec.europa.eu/research/participants/portal/</a:t>
            </a:r>
            <a:endParaRPr lang="en-US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011863" y="62071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5902326" y="68167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 t="19431" r="2891"/>
          <a:stretch>
            <a:fillRect/>
          </a:stretch>
        </p:blipFill>
        <p:spPr bwMode="auto">
          <a:xfrm>
            <a:off x="91441" y="1249680"/>
            <a:ext cx="8961120" cy="498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4320" y="2514600"/>
            <a:ext cx="8661718" cy="29413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533400" indent="-533400" eaLnBrk="1" hangingPunct="1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Повышение квалификации молодых исследователей</a:t>
            </a:r>
            <a:endParaRPr lang="en-US" sz="24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marL="533400" indent="-533400" eaLnBrk="1" hangingPunct="1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Международная и междисциплинарная мобильность кадров</a:t>
            </a:r>
            <a:endParaRPr lang="en-US" sz="24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marL="533400" indent="-533400" eaLnBrk="1" hangingPunct="1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Повышение инновационной активности</a:t>
            </a:r>
            <a:endParaRPr lang="en-US" sz="24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marL="533400" indent="-533400" eaLnBrk="1" hangingPunct="1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Программы </a:t>
            </a:r>
            <a:r>
              <a:rPr lang="ru-RU" sz="2400" b="1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софинансирования</a:t>
            </a:r>
            <a:endParaRPr lang="en-US" sz="24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10" descr="logo_ce-eac-neg-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4805" y="0"/>
            <a:ext cx="1769195" cy="122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5920" y="30481"/>
            <a:ext cx="5379720" cy="119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4320" y="1227773"/>
            <a:ext cx="8661718" cy="111918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533400" indent="-533400" algn="ctr" eaLnBrk="1" hangingPunct="1">
              <a:spcBef>
                <a:spcPts val="1200"/>
              </a:spcBef>
              <a:buClr>
                <a:srgbClr val="FF0000"/>
              </a:buClr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Подпрограмма Мари Склодовская-Кюри</a:t>
            </a:r>
          </a:p>
          <a:p>
            <a:pPr marL="533400" indent="-533400" algn="ctr" eaLnBrk="1" hangingPunct="1">
              <a:spcBef>
                <a:spcPts val="1200"/>
              </a:spcBef>
              <a:buClr>
                <a:srgbClr val="FF0000"/>
              </a:buClr>
            </a:pPr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Бюджет </a:t>
            </a:r>
            <a:r>
              <a:rPr lang="en-US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2014-2020</a:t>
            </a:r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гг. </a:t>
            </a:r>
            <a:r>
              <a:rPr lang="en-US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en-US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€ 5.75 </a:t>
            </a:r>
            <a:r>
              <a:rPr lang="ru-RU" sz="2800" b="1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млрд</a:t>
            </a:r>
            <a:endParaRPr lang="en-US" sz="28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marL="533400" indent="-533400" eaLnBrk="1" hangingPunct="1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sz="28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ogo_ce-eac-neg-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4805" y="0"/>
            <a:ext cx="1769195" cy="122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5920" y="30481"/>
            <a:ext cx="5379720" cy="119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4320" y="1227773"/>
            <a:ext cx="8661718" cy="5553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533400" indent="-533400" algn="ctr" eaLnBrk="1" hangingPunct="1">
              <a:spcBef>
                <a:spcPts val="1200"/>
              </a:spcBef>
              <a:buClr>
                <a:srgbClr val="FF0000"/>
              </a:buClr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Подпрограмма Мари Склодовская-Кюри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585470" y="1781175"/>
            <a:ext cx="8345170" cy="4370427"/>
            <a:chOff x="646430" y="1704975"/>
            <a:chExt cx="8345170" cy="4370427"/>
          </a:xfrm>
        </p:grpSpPr>
        <p:sp>
          <p:nvSpPr>
            <p:cNvPr id="18" name="Rectangle 32"/>
            <p:cNvSpPr>
              <a:spLocks noChangeArrowheads="1"/>
            </p:cNvSpPr>
            <p:nvPr/>
          </p:nvSpPr>
          <p:spPr bwMode="auto">
            <a:xfrm>
              <a:off x="3855719" y="1857375"/>
              <a:ext cx="4861561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0147" tIns="40074" rIns="80147" bIns="40074"/>
            <a:lstStyle/>
            <a:p>
              <a:pPr algn="ctr" defTabSz="449263">
                <a:spcBef>
                  <a:spcPts val="800"/>
                </a:spcBef>
                <a:buClr>
                  <a:srgbClr val="000000"/>
                </a:buClr>
                <a:buSzPct val="100000"/>
              </a:pPr>
              <a:r>
                <a:rPr lang="ru-RU" sz="1800" b="1" dirty="0" smtClean="0">
                  <a:solidFill>
                    <a:srgbClr val="008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Обучение м</a:t>
              </a:r>
              <a:r>
                <a:rPr lang="ru-RU" b="1" dirty="0" smtClean="0">
                  <a:solidFill>
                    <a:srgbClr val="008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олодых специалистов</a:t>
              </a:r>
              <a:endParaRPr lang="en-GB" sz="1800" b="1" dirty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" name="Rectangle 33"/>
            <p:cNvSpPr>
              <a:spLocks noChangeArrowheads="1"/>
            </p:cNvSpPr>
            <p:nvPr/>
          </p:nvSpPr>
          <p:spPr bwMode="auto">
            <a:xfrm>
              <a:off x="3919220" y="3014980"/>
              <a:ext cx="5072380" cy="693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0147" tIns="40074" rIns="80147" bIns="40074"/>
            <a:lstStyle/>
            <a:p>
              <a:pPr algn="ctr" defTabSz="449263">
                <a:spcBef>
                  <a:spcPts val="800"/>
                </a:spcBef>
                <a:buClr>
                  <a:srgbClr val="000000"/>
                </a:buClr>
                <a:buSzPct val="100000"/>
              </a:pPr>
              <a:r>
                <a:rPr lang="ru-RU" sz="1800" b="1" dirty="0" smtClean="0">
                  <a:solidFill>
                    <a:srgbClr val="008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Индивидуальные стипендии для квалифицированных специалистов</a:t>
              </a:r>
              <a:endParaRPr lang="en-GB" sz="1800" b="1" dirty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l" defTabSz="449263">
                <a:spcBef>
                  <a:spcPts val="800"/>
                </a:spcBef>
                <a:buClr>
                  <a:srgbClr val="000000"/>
                </a:buClr>
                <a:buSzPct val="100000"/>
                <a:buFontTx/>
                <a:buChar char="-"/>
              </a:pPr>
              <a:endParaRPr lang="en-GB" sz="1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Rectangle 34"/>
            <p:cNvSpPr>
              <a:spLocks noChangeArrowheads="1"/>
            </p:cNvSpPr>
            <p:nvPr/>
          </p:nvSpPr>
          <p:spPr bwMode="auto">
            <a:xfrm>
              <a:off x="3657601" y="4435634"/>
              <a:ext cx="5324157" cy="664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0147" tIns="40074" rIns="80147" bIns="40074"/>
            <a:lstStyle/>
            <a:p>
              <a:pPr algn="ctr" defTabSz="449263">
                <a:spcBef>
                  <a:spcPts val="800"/>
                </a:spcBef>
                <a:buClr>
                  <a:srgbClr val="000000"/>
                </a:buClr>
                <a:buSzPct val="100000"/>
              </a:pPr>
              <a:r>
                <a:rPr lang="ru-RU" sz="1800" b="1" dirty="0" smtClean="0">
                  <a:solidFill>
                    <a:srgbClr val="008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Международный и </a:t>
              </a:r>
              <a:r>
                <a:rPr lang="ru-RU" sz="1800" b="1" dirty="0" err="1" smtClean="0">
                  <a:solidFill>
                    <a:srgbClr val="008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межсекторальный</a:t>
              </a:r>
              <a:r>
                <a:rPr lang="ru-RU" sz="1800" b="1" dirty="0" smtClean="0">
                  <a:solidFill>
                    <a:srgbClr val="008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обмен кадрами</a:t>
              </a:r>
              <a:endParaRPr lang="en-GB" sz="1800" dirty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l" defTabSz="449263">
                <a:spcBef>
                  <a:spcPts val="800"/>
                </a:spcBef>
                <a:buClr>
                  <a:srgbClr val="000000"/>
                </a:buClr>
                <a:buSzPct val="100000"/>
                <a:buFontTx/>
                <a:buChar char="-"/>
              </a:pPr>
              <a:endParaRPr lang="en-GB" sz="1800" dirty="0">
                <a:solidFill>
                  <a:srgbClr val="008000"/>
                </a:solidFill>
                <a:latin typeface="Arial" charset="0"/>
              </a:endParaRPr>
            </a:p>
          </p:txBody>
        </p:sp>
        <p:sp>
          <p:nvSpPr>
            <p:cNvPr id="21" name="Rectangle 35"/>
            <p:cNvSpPr>
              <a:spLocks noChangeArrowheads="1"/>
            </p:cNvSpPr>
            <p:nvPr/>
          </p:nvSpPr>
          <p:spPr bwMode="auto">
            <a:xfrm>
              <a:off x="3840480" y="5429251"/>
              <a:ext cx="5126037" cy="630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0147" tIns="40074" rIns="80147" bIns="40074"/>
            <a:lstStyle/>
            <a:p>
              <a:pPr algn="ctr" defTabSz="449263">
                <a:spcBef>
                  <a:spcPts val="800"/>
                </a:spcBef>
                <a:buClr>
                  <a:srgbClr val="000000"/>
                </a:buClr>
                <a:buSzPct val="100000"/>
              </a:pPr>
              <a:r>
                <a:rPr lang="ru-RU" sz="1800" b="1" dirty="0" err="1" smtClean="0">
                  <a:solidFill>
                    <a:srgbClr val="008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Софинансирование</a:t>
              </a:r>
              <a:r>
                <a:rPr lang="ru-RU" sz="1800" b="1" dirty="0" smtClean="0">
                  <a:solidFill>
                    <a:srgbClr val="008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программ мобильности кадров</a:t>
              </a:r>
              <a:endParaRPr lang="en-GB" sz="1800" dirty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646430" y="1704975"/>
              <a:ext cx="2188210" cy="4370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1750" algn="ctr">
                  <a:solidFill>
                    <a:srgbClr val="F7C94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64" charset="-128"/>
                </a:defRPr>
              </a:lvl1pPr>
              <a:lvl2pPr marL="742950" indent="-28575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64" charset="-128"/>
                </a:defRPr>
              </a:lvl2pPr>
              <a:lvl3pPr marL="11430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64" charset="-128"/>
                </a:defRPr>
              </a:lvl3pPr>
              <a:lvl4pPr marL="16002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64" charset="-128"/>
                </a:defRPr>
              </a:lvl4pPr>
              <a:lvl5pPr marL="20574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6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6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6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6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64" charset="-128"/>
                </a:defRPr>
              </a:lvl9pPr>
            </a:lstStyle>
            <a:p>
              <a:pPr algn="l"/>
              <a:r>
                <a:rPr lang="pl-PL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ITN</a:t>
              </a:r>
            </a:p>
            <a:p>
              <a:pPr algn="l"/>
              <a:r>
                <a:rPr lang="pl-PL" sz="14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(</a:t>
              </a:r>
              <a:r>
                <a:rPr lang="ru-RU" sz="14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в т.ч.</a:t>
              </a:r>
              <a:r>
                <a:rPr lang="ru-RU" sz="14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de-DE" sz="14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EID </a:t>
              </a:r>
              <a:r>
                <a:rPr lang="en-US" sz="14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&amp; </a:t>
              </a:r>
              <a:r>
                <a:rPr lang="de-DE" sz="14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IDP</a:t>
              </a:r>
              <a:r>
                <a:rPr lang="de-DE" sz="14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)</a:t>
              </a:r>
            </a:p>
            <a:p>
              <a:pPr algn="l"/>
              <a:endParaRPr lang="de-DE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l"/>
              <a:r>
                <a:rPr lang="de-DE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IEF</a:t>
              </a:r>
            </a:p>
            <a:p>
              <a:pPr algn="l"/>
              <a:r>
                <a:rPr lang="de-DE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IOF</a:t>
              </a:r>
            </a:p>
            <a:p>
              <a:pPr algn="l"/>
              <a:r>
                <a:rPr lang="de-DE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IIF</a:t>
              </a:r>
            </a:p>
            <a:p>
              <a:pPr algn="l"/>
              <a:r>
                <a:rPr lang="de-DE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CIG</a:t>
              </a:r>
            </a:p>
            <a:p>
              <a:pPr algn="l"/>
              <a:endParaRPr lang="de-DE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l"/>
              <a:r>
                <a:rPr lang="de-DE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IAPP</a:t>
              </a:r>
            </a:p>
            <a:p>
              <a:pPr algn="l"/>
              <a:r>
                <a:rPr lang="de-DE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IRSES</a:t>
              </a:r>
            </a:p>
            <a:p>
              <a:pPr algn="l"/>
              <a:endParaRPr lang="de-DE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l"/>
              <a:r>
                <a:rPr lang="de-DE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COFUND</a:t>
              </a:r>
              <a:endParaRPr lang="en-GB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8" name="Стрелка вправо 27"/>
            <p:cNvSpPr/>
            <p:nvPr/>
          </p:nvSpPr>
          <p:spPr>
            <a:xfrm>
              <a:off x="2602991" y="1859280"/>
              <a:ext cx="978408" cy="281940"/>
            </a:xfrm>
            <a:prstGeom prst="rightArrow">
              <a:avLst>
                <a:gd name="adj1" fmla="val 50000"/>
                <a:gd name="adj2" fmla="val 109459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трелка вправо 28"/>
            <p:cNvSpPr/>
            <p:nvPr/>
          </p:nvSpPr>
          <p:spPr>
            <a:xfrm>
              <a:off x="2577085" y="5669280"/>
              <a:ext cx="978408" cy="281940"/>
            </a:xfrm>
            <a:prstGeom prst="rightArrow">
              <a:avLst>
                <a:gd name="adj1" fmla="val 50000"/>
                <a:gd name="adj2" fmla="val 109459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Выноска со стрелкой вправо 29"/>
            <p:cNvSpPr/>
            <p:nvPr/>
          </p:nvSpPr>
          <p:spPr>
            <a:xfrm>
              <a:off x="2712720" y="2758440"/>
              <a:ext cx="807718" cy="1356360"/>
            </a:xfrm>
            <a:prstGeom prst="rightArrowCallout">
              <a:avLst>
                <a:gd name="adj1" fmla="val 12014"/>
                <a:gd name="adj2" fmla="val 22170"/>
                <a:gd name="adj3" fmla="val 51405"/>
                <a:gd name="adj4" fmla="val 1981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Выноска со стрелкой вправо 30"/>
            <p:cNvSpPr/>
            <p:nvPr/>
          </p:nvSpPr>
          <p:spPr>
            <a:xfrm>
              <a:off x="2705100" y="4450080"/>
              <a:ext cx="807718" cy="838200"/>
            </a:xfrm>
            <a:prstGeom prst="rightArrowCallout">
              <a:avLst>
                <a:gd name="adj1" fmla="val 12014"/>
                <a:gd name="adj2" fmla="val 22170"/>
                <a:gd name="adj3" fmla="val 51405"/>
                <a:gd name="adj4" fmla="val 1981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023035" y="15240"/>
            <a:ext cx="8120965" cy="111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	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Национальная контактная точка «Мобильность» http://fp7.hse.ru</a:t>
            </a:r>
            <a:endParaRPr lang="en-U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011863" y="62071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5902326" y="68167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t="20407" r="3930"/>
          <a:stretch>
            <a:fillRect/>
          </a:stretch>
        </p:blipFill>
        <p:spPr bwMode="auto">
          <a:xfrm>
            <a:off x="218548" y="1246512"/>
            <a:ext cx="8742572" cy="509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023035" y="15240"/>
            <a:ext cx="8120965" cy="111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	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Бюллетени http://fp7.hse.ru</a:t>
            </a:r>
            <a:endParaRPr lang="en-U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011863" y="62071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5902326" y="68167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07950" y="1265873"/>
            <a:ext cx="8785225" cy="4870132"/>
            <a:chOff x="107950" y="1052513"/>
            <a:chExt cx="8785225" cy="4870132"/>
          </a:xfrm>
        </p:grpSpPr>
        <p:pic>
          <p:nvPicPr>
            <p:cNvPr id="8" name="Рисунок 7" descr="Newsletter_IRSES_Eng_Страница_1.jpg"/>
            <p:cNvPicPr>
              <a:picLocks noChangeAspect="1"/>
            </p:cNvPicPr>
            <p:nvPr/>
          </p:nvPicPr>
          <p:blipFill>
            <a:blip r:embed="rId4"/>
            <a:srcRect l="7420" b="3401"/>
            <a:stretch>
              <a:fillRect/>
            </a:stretch>
          </p:blipFill>
          <p:spPr bwMode="auto">
            <a:xfrm>
              <a:off x="6070600" y="1052513"/>
              <a:ext cx="2246313" cy="33131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9" name="Рисунок 9" descr="Newsletter_IRSES_Rus_Страница_1.jpg"/>
            <p:cNvPicPr>
              <a:picLocks noChangeAspect="1"/>
            </p:cNvPicPr>
            <p:nvPr/>
          </p:nvPicPr>
          <p:blipFill>
            <a:blip r:embed="rId5"/>
            <a:srcRect l="7420" b="2751"/>
            <a:stretch>
              <a:fillRect/>
            </a:stretch>
          </p:blipFill>
          <p:spPr bwMode="auto">
            <a:xfrm>
              <a:off x="6710363" y="2682558"/>
              <a:ext cx="2182812" cy="32400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0" name="Rectangle 1"/>
            <p:cNvSpPr>
              <a:spLocks noChangeArrowheads="1"/>
            </p:cNvSpPr>
            <p:nvPr/>
          </p:nvSpPr>
          <p:spPr bwMode="auto">
            <a:xfrm>
              <a:off x="107950" y="1238250"/>
              <a:ext cx="5688013" cy="450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355600" indent="-355600" eaLnBrk="0" hangingPunct="0"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INTERNATIONAL RESEARCH STAFF EXCHANGE SCHEME (IRSES)</a:t>
              </a:r>
            </a:p>
            <a:p>
              <a:pPr marL="355600" indent="-355600" eaLnBrk="0" hangingPunct="0"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en-GB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INITIAL TRAINING NETWORKS (ITN)</a:t>
              </a:r>
            </a:p>
            <a:p>
              <a:pPr marL="355600" indent="-355600" eaLnBrk="0" hangingPunct="0"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INDUSTRY-ACADEMIA PARTNERSHIPS AND PATHWAYS  (IAPP)</a:t>
              </a:r>
            </a:p>
            <a:p>
              <a:pPr marL="355600" indent="-355600" eaLnBrk="0" hangingPunct="0"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en-GB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INTERNATIONAL INCOMING FELLOWSHIPS (IIF)</a:t>
              </a:r>
            </a:p>
            <a:p>
              <a:pPr marL="355600" indent="-355600" eaLnBrk="0" hangingPunct="0"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INTERNATIONAL OUTGOING FELLOWSHIPS FOR CAREER DEVELOPMENT (IOF)</a:t>
              </a:r>
            </a:p>
            <a:p>
              <a:pPr marL="355600" indent="-355600" eaLnBrk="0" hangingPunct="0"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en-GB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Calibri" pitchFamily="34" charset="0"/>
                  <a:cs typeface="Times New Roman" pitchFamily="18" charset="0"/>
                </a:rPr>
                <a:t>CAREER INTEGRATION GRANTS (</a:t>
              </a:r>
              <a:r>
                <a:rPr lang="en-US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Calibri" pitchFamily="34" charset="0"/>
                  <a:cs typeface="Times New Roman" pitchFamily="18" charset="0"/>
                </a:rPr>
                <a:t>CIG</a:t>
              </a:r>
              <a:r>
                <a:rPr lang="en-GB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Calibri" pitchFamily="34" charset="0"/>
                  <a:cs typeface="Times New Roman" pitchFamily="18" charset="0"/>
                </a:rPr>
                <a:t>)</a:t>
              </a:r>
            </a:p>
            <a:p>
              <a:pPr marL="355600" indent="-355600" eaLnBrk="0" hangingPunct="0"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en-GB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INTERNATIONAL CO-FUNDING OF REGIONAL, NATIONAL AND INTERNATIONAL PROGRAMMES (COFUND)</a:t>
              </a:r>
            </a:p>
            <a:p>
              <a:pPr marL="355600" indent="-355600" eaLnBrk="0" hangingPunct="0"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INTRA-EUROPEAN FELLOWSHIPS FOR CAREER DEVELOPMENT  (IEF)</a:t>
              </a:r>
              <a:endParaRPr lang="en-GB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023035" y="15240"/>
            <a:ext cx="8120965" cy="111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	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Источники информации</a:t>
            </a:r>
            <a:endParaRPr lang="en-U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011863" y="62071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5902326" y="68167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57188" y="1423035"/>
            <a:ext cx="85725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1200"/>
              </a:spcBef>
              <a:buFontTx/>
              <a:buChar char="•"/>
              <a:defRPr/>
            </a:pPr>
            <a:r>
              <a:rPr lang="ru-RU" sz="23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http://</a:t>
            </a:r>
            <a:r>
              <a:rPr lang="en-US" sz="23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fp7.hse</a:t>
            </a:r>
            <a:r>
              <a:rPr lang="ru-RU" sz="23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n-US" sz="23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r</a:t>
            </a:r>
            <a:r>
              <a:rPr lang="ru-RU" sz="2300" b="1" dirty="0" err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u</a:t>
            </a:r>
            <a:r>
              <a:rPr lang="ru-RU" sz="23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3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ru-RU" sz="23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русскоязычный сайт</a:t>
            </a:r>
            <a:endParaRPr lang="en-US" sz="23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Tx/>
              <a:buChar char="•"/>
              <a:defRPr/>
            </a:pPr>
            <a:r>
              <a:rPr lang="ru-RU" sz="23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http://cordis.europa.eu </a:t>
            </a:r>
            <a:r>
              <a:rPr lang="ru-RU" sz="23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ru-RU" sz="23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правила 7РП</a:t>
            </a:r>
            <a:endParaRPr lang="ru-RU" sz="23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Tx/>
              <a:buChar char="•"/>
              <a:defRPr/>
            </a:pPr>
            <a:r>
              <a:rPr lang="ru-RU" sz="23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http://ec.europa.eu/research/</a:t>
            </a:r>
            <a:r>
              <a:rPr lang="ru-RU" sz="23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mariecurieactions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Tx/>
              <a:buChar char="•"/>
              <a:defRPr/>
            </a:pPr>
            <a:r>
              <a:rPr lang="ru-RU" sz="23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http</a:t>
            </a:r>
            <a:r>
              <a:rPr lang="ru-RU" sz="23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://ec.europa.eu/euraxess/index_en.cfm - </a:t>
            </a:r>
            <a:r>
              <a:rPr lang="ru-RU" sz="23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вакансии на обучение в </a:t>
            </a:r>
            <a:r>
              <a:rPr lang="en-US" sz="23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ITN</a:t>
            </a:r>
            <a:r>
              <a:rPr lang="ru-RU" sz="23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3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COFUND </a:t>
            </a:r>
            <a:r>
              <a:rPr lang="ru-RU" sz="23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и др. стипендии</a:t>
            </a:r>
            <a:endParaRPr lang="ru-RU" sz="23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Tx/>
              <a:buChar char="•"/>
              <a:defRPr/>
            </a:pPr>
            <a:r>
              <a:rPr lang="en-US" sz="23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http://cordis.europa.eu/partners/web/guest/home</a:t>
            </a:r>
            <a:r>
              <a:rPr lang="ru-RU" sz="23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- </a:t>
            </a:r>
            <a:r>
              <a:rPr lang="ru-RU" sz="23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поиск партнеров </a:t>
            </a:r>
            <a:endParaRPr lang="ru-RU" sz="23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Tx/>
              <a:buChar char="•"/>
              <a:defRPr/>
            </a:pPr>
            <a:r>
              <a:rPr lang="en-US" sz="23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http://cordis.europa.eu/projects/home_en.html</a:t>
            </a:r>
            <a:r>
              <a:rPr lang="ru-RU" sz="23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- </a:t>
            </a:r>
            <a:r>
              <a:rPr lang="ru-RU" sz="23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поиск проектов </a:t>
            </a:r>
            <a:endParaRPr lang="ru-RU" sz="23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Tx/>
              <a:buChar char="•"/>
              <a:defRPr/>
            </a:pPr>
            <a:r>
              <a:rPr lang="en-US" sz="23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https://</a:t>
            </a:r>
            <a:r>
              <a:rPr lang="en-US" sz="23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cordis.europa.eu/emmfp7</a:t>
            </a:r>
            <a:r>
              <a:rPr lang="ru-RU" sz="23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- </a:t>
            </a:r>
            <a:r>
              <a:rPr lang="ru-RU" sz="23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регистрация экспертов для оценки заявок </a:t>
            </a:r>
            <a:endParaRPr lang="en-US" sz="23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Tx/>
              <a:buChar char="•"/>
              <a:defRPr/>
            </a:pPr>
            <a:endParaRPr lang="ru-RU" sz="2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023035" y="15240"/>
            <a:ext cx="8120965" cy="111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	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НКТ «Мобильность»</a:t>
            </a:r>
            <a:endParaRPr lang="en-U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011863" y="62071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5902326" y="68167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57188" y="1423035"/>
            <a:ext cx="85725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350" indent="-6350" algn="ctr">
              <a:lnSpc>
                <a:spcPct val="90000"/>
              </a:lnSpc>
              <a:spcBef>
                <a:spcPct val="5500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Национальный исследовательский университет «Высшая школа экономики»</a:t>
            </a:r>
          </a:p>
          <a:p>
            <a:pPr marL="6350" indent="-6350" algn="ctr">
              <a:lnSpc>
                <a:spcPct val="90000"/>
              </a:lnSpc>
              <a:spcBef>
                <a:spcPct val="5500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Институт статистических исследований и экономики знаний</a:t>
            </a:r>
          </a:p>
          <a:p>
            <a:pPr marL="6350" indent="-6350" algn="ctr">
              <a:lnSpc>
                <a:spcPct val="90000"/>
              </a:lnSpc>
              <a:spcBef>
                <a:spcPct val="5500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Центр международных проектов</a:t>
            </a:r>
          </a:p>
          <a:p>
            <a:pPr marL="342900" indent="-342900" algn="ctr">
              <a:lnSpc>
                <a:spcPct val="90000"/>
              </a:lnSpc>
              <a:spcBef>
                <a:spcPct val="5500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Анна Геннадиевна Пикалова</a:t>
            </a:r>
          </a:p>
          <a:p>
            <a:pPr marL="342900" indent="-342900" algn="ctr">
              <a:lnSpc>
                <a:spcPct val="90000"/>
              </a:lnSpc>
              <a:spcBef>
                <a:spcPct val="5500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Тел.: +7 495 628-32-54, </a:t>
            </a:r>
            <a:r>
              <a:rPr lang="ru-RU" sz="2400" b="1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e-mail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ru-RU" sz="2400" b="1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  <a:hlinkClick r:id="rId4"/>
              </a:rPr>
              <a:t>Apikalova@hse.ru</a:t>
            </a:r>
            <a:endParaRPr lang="ru-RU" sz="24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5500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Александр Витальевич Мазурин</a:t>
            </a:r>
          </a:p>
          <a:p>
            <a:pPr marL="342900" indent="-342900" algn="ctr">
              <a:lnSpc>
                <a:spcPct val="90000"/>
              </a:lnSpc>
              <a:spcBef>
                <a:spcPct val="5500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Тел.: +7 495 628-31-06, </a:t>
            </a:r>
            <a:r>
              <a:rPr lang="ru-RU" sz="2400" b="1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e-mail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  <a:hlinkClick r:id="rId4"/>
              </a:rPr>
              <a:t>A</a:t>
            </a:r>
            <a:r>
              <a:rPr lang="en-US" sz="2400" b="1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  <a:hlinkClick r:id="rId4"/>
              </a:rPr>
              <a:t>mazurin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  <a:hlinkClick r:id="rId4"/>
              </a:rPr>
              <a:t>@</a:t>
            </a:r>
            <a:r>
              <a:rPr lang="ru-RU" sz="2400" b="1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  <a:hlinkClick r:id="rId4"/>
              </a:rPr>
              <a:t>hse.ru</a:t>
            </a:r>
            <a:endParaRPr lang="ru-RU" sz="24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  <a:hlinkClick r:id="rId4"/>
            </a:endParaRPr>
          </a:p>
          <a:p>
            <a:pPr marL="342900" indent="-342900" algn="ctr">
              <a:lnSpc>
                <a:spcPct val="90000"/>
              </a:lnSpc>
              <a:spcBef>
                <a:spcPct val="55000"/>
              </a:spcBef>
              <a:defRPr/>
            </a:pPr>
            <a:endParaRPr lang="ru-RU" sz="24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417320" y="0"/>
            <a:ext cx="7518718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Подпрограмма «Кадры» (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People: Marie Curie actions)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4320" y="1816736"/>
            <a:ext cx="8661718" cy="36849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533400" indent="-533400" eaLnBrk="1" hangingPunct="1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Профессиональное обучение </a:t>
            </a:r>
          </a:p>
          <a:p>
            <a:pPr marL="533400" indent="-533400" eaLnBrk="1" hangingPunct="1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Повышение квалификации</a:t>
            </a:r>
          </a:p>
          <a:p>
            <a:pPr marL="533400" indent="-533400" eaLnBrk="1" hangingPunct="1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Развитие научной карьеры</a:t>
            </a:r>
          </a:p>
          <a:p>
            <a:pPr marL="533400" indent="-533400" eaLnBrk="1" hangingPunct="1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Обмен опытом и знаниями между научными сотрудниками разных стран независимо от возраста и области научных исследований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463040" y="76200"/>
            <a:ext cx="7559040" cy="111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Страны – участницы «Кадры»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27175"/>
            <a:ext cx="9083040" cy="44621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533400" indent="-533400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27 стран - членов Европейского Союза (ЕС)</a:t>
            </a:r>
          </a:p>
          <a:p>
            <a:pPr marL="533400" indent="-533400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Государства – ассоциированные участники 7РП (АС)</a:t>
            </a:r>
          </a:p>
          <a:p>
            <a:pPr marL="742950" lvl="1" indent="-285750">
              <a:spcBef>
                <a:spcPts val="300"/>
              </a:spcBef>
              <a:buFontTx/>
              <a:buChar char="–"/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Албания, Израиль, Исландия, Лихтенштейн, БЮР Македония, Черногория, Норвегия, Сербия, Турция, Хорватия, Швейцария, Босния и Герцеговина, Фарерские острова, Молдова</a:t>
            </a:r>
          </a:p>
          <a:p>
            <a:pPr marL="342900" indent="-342900">
              <a:spcBef>
                <a:spcPts val="460"/>
              </a:spcBef>
              <a:buFont typeface="Wingdings" pitchFamily="2" charset="2"/>
              <a:buChar char="Ø"/>
              <a:defRPr/>
            </a:pPr>
            <a:r>
              <a:rPr 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Третьи страны</a:t>
            </a:r>
            <a:r>
              <a:rPr lang="ru-RU" sz="2000" b="1" kern="0" dirty="0" smtClean="0">
                <a:latin typeface="Tahoma" pitchFamily="34" charset="0"/>
                <a:cs typeface="Tahoma" pitchFamily="34" charset="0"/>
              </a:rPr>
              <a:t> – </a:t>
            </a: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государства, не входящие в состав ЕС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АС</a:t>
            </a:r>
          </a:p>
          <a:p>
            <a:pPr marL="742950" lvl="1" indent="-285750">
              <a:spcBef>
                <a:spcPts val="460"/>
              </a:spcBef>
              <a:buFontTx/>
              <a:buChar char="–"/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Страны – партнеры по международному сотрудничеству </a:t>
            </a:r>
            <a:r>
              <a:rPr lang="ru-RU" sz="2000" b="1" i="1" kern="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ru-RU" sz="2000" b="1" i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International</a:t>
            </a:r>
            <a:r>
              <a:rPr lang="ru-RU" sz="2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i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Co-operation</a:t>
            </a:r>
            <a:r>
              <a:rPr lang="ru-RU" sz="2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i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Partner</a:t>
            </a:r>
            <a:r>
              <a:rPr lang="ru-RU" sz="2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i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Countries</a:t>
            </a:r>
            <a:r>
              <a:rPr lang="ru-RU" sz="2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ICPC</a:t>
            </a:r>
            <a:r>
              <a:rPr lang="ru-RU" sz="2000" b="1" i="1" kern="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ru-RU" sz="2000" b="1" kern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: </a:t>
            </a:r>
          </a:p>
          <a:p>
            <a:pPr marL="1200150" lvl="2" indent="-285750">
              <a:spcBef>
                <a:spcPts val="460"/>
              </a:spcBef>
              <a:buFontTx/>
              <a:buChar char="–"/>
              <a:defRPr/>
            </a:pPr>
            <a:r>
              <a:rPr lang="ru-RU" sz="20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Россия</a:t>
            </a:r>
            <a:r>
              <a:rPr lang="ru-RU" sz="2000" kern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и др.</a:t>
            </a:r>
          </a:p>
          <a:p>
            <a:pPr marL="742950" lvl="1" indent="-285750">
              <a:spcBef>
                <a:spcPts val="600"/>
              </a:spcBef>
              <a:buFontTx/>
              <a:buChar char="–"/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Др. страны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см. 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Annex 1 of People Work </a:t>
            </a:r>
            <a:r>
              <a:rPr lang="en-US" sz="2000" b="1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Programme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i="1" kern="0" dirty="0" smtClean="0">
                <a:latin typeface="Tahoma" pitchFamily="34" charset="0"/>
                <a:cs typeface="Tahoma" pitchFamily="34" charset="0"/>
                <a:hlinkClick r:id="rId4"/>
              </a:rPr>
              <a:t>http://cordis.europa.eu/fp7/find-doc_en.html#workprogrammes</a:t>
            </a:r>
            <a:r>
              <a:rPr lang="en-US" b="1" i="1" kern="0" dirty="0" smtClean="0">
                <a:latin typeface="Tahoma" pitchFamily="34" charset="0"/>
                <a:cs typeface="Tahoma" pitchFamily="34" charset="0"/>
              </a:rPr>
              <a:t> </a:t>
            </a:r>
            <a:endParaRPr lang="ru-RU" b="1" i="1" kern="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203960" y="76200"/>
            <a:ext cx="7940040" cy="111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Участники «Кадры»: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ИССЛЕДОВАТЕЛИ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4320" y="1463040"/>
            <a:ext cx="8661718" cy="44043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533400" indent="-533400"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Молодые специалисты </a:t>
            </a:r>
            <a:r>
              <a:rPr lang="ru-RU" sz="2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ru-RU" sz="2600" b="1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Early-stage</a:t>
            </a:r>
            <a:r>
              <a:rPr lang="ru-RU" sz="2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600" b="1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researchers</a:t>
            </a:r>
            <a:r>
              <a:rPr lang="ru-RU" sz="2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): высшее образование + стаж работы в научной сфере до 4 лет (полная занятость), либо кандидатская степень</a:t>
            </a:r>
          </a:p>
          <a:p>
            <a:pPr marL="533400" indent="-533400" eaLnBrk="1" hangingPunct="1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Квалифицированные специалисты</a:t>
            </a:r>
            <a:r>
              <a:rPr lang="ru-RU" sz="26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ru-RU" sz="2600" b="1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Experienced</a:t>
            </a:r>
            <a:r>
              <a:rPr lang="ru-RU" sz="2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600" b="1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researchers</a:t>
            </a:r>
            <a:r>
              <a:rPr lang="ru-RU" sz="2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): 	аспиранты / соискатели ученой степени / доктора / кандидаты наук,  либо стаж работы в научной сфере более 4 лет (полная занятость)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463040" y="76200"/>
            <a:ext cx="7559040" cy="111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Участники «Кадры»: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ОРГАНИЗАЦИИ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4320" y="1524000"/>
            <a:ext cx="8661718" cy="37795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533400" indent="-533400"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Организации научно-исследовательской сферы и/или осуществляющие подготовку научных кадров: </a:t>
            </a:r>
          </a:p>
          <a:p>
            <a:pPr marL="990600" lvl="1" indent="-533400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ВУЗы</a:t>
            </a:r>
          </a:p>
          <a:p>
            <a:pPr marL="990600" lvl="1" indent="-533400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Научно-исследовательские организации </a:t>
            </a:r>
          </a:p>
          <a:p>
            <a:pPr marL="990600" lvl="1" indent="-533400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Предприятия (в т.ч. коммерческие, малые и средние предприятия)</a:t>
            </a:r>
          </a:p>
          <a:p>
            <a:pPr marL="990600" lvl="1" indent="-533400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Международные организации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203960" y="76200"/>
            <a:ext cx="7518718" cy="111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Научные области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4320" y="1679576"/>
            <a:ext cx="8661718" cy="411162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533400" indent="-533400"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Химия</a:t>
            </a:r>
          </a:p>
          <a:p>
            <a:pPr marL="533400" indent="-533400"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Социальные и гуманитарные науки</a:t>
            </a:r>
          </a:p>
          <a:p>
            <a:pPr marL="533400" indent="-533400"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Экономика</a:t>
            </a:r>
          </a:p>
          <a:p>
            <a:pPr marL="533400" indent="-533400"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Технические и информационные науки</a:t>
            </a:r>
          </a:p>
          <a:p>
            <a:pPr marL="533400" indent="-533400"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Экология и науки о Земле</a:t>
            </a:r>
          </a:p>
          <a:p>
            <a:pPr marL="533400" indent="-533400"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Науки о жизни</a:t>
            </a:r>
          </a:p>
          <a:p>
            <a:pPr marL="533400" indent="-533400"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Математика</a:t>
            </a:r>
          </a:p>
          <a:p>
            <a:pPr marL="533400" indent="-533400"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Физика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402080" y="1"/>
            <a:ext cx="6156960" cy="122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Успешные проекты (всего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)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по областям науки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4" name="Picture 10" descr="logo_ce-eac-neg-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1204" y="45720"/>
            <a:ext cx="1471356" cy="102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28275" y="5943600"/>
            <a:ext cx="7024285" cy="5791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eaLnBrk="1" hangingPunct="1">
              <a:spcBef>
                <a:spcPts val="1200"/>
              </a:spcBef>
              <a:buClr>
                <a:srgbClr val="FF0000"/>
              </a:buClr>
            </a:pPr>
            <a:r>
              <a:rPr lang="ru-RU" sz="1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Презентация Директората ЕК по образованию и науке , </a:t>
            </a:r>
            <a:r>
              <a:rPr lang="ru-RU" sz="1400" i="1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Инфодень</a:t>
            </a:r>
            <a:r>
              <a:rPr lang="ru-RU" sz="1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по </a:t>
            </a:r>
            <a:r>
              <a:rPr lang="ru-RU" sz="1400" i="1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подпрогр</a:t>
            </a:r>
            <a:r>
              <a:rPr lang="ru-RU" sz="1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. «Кадры», 29 мая 2012, Москва, НИУ ВШЭ</a:t>
            </a:r>
            <a:endParaRPr lang="en-US" sz="1400" i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85" r="6477" b="-2299"/>
          <a:stretch>
            <a:fillRect/>
          </a:stretch>
        </p:blipFill>
        <p:spPr bwMode="auto">
          <a:xfrm>
            <a:off x="915846" y="1227773"/>
            <a:ext cx="7283274" cy="453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402080" y="1"/>
            <a:ext cx="6156960" cy="122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Участие России в «Кадры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»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2007-2012 гг.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4320" y="1813560"/>
            <a:ext cx="8661718" cy="33070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533400" indent="-533400" eaLnBrk="1" hangingPunct="1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€ 6.8 </a:t>
            </a:r>
            <a:r>
              <a:rPr lang="ru-RU" sz="2800" b="1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млн</a:t>
            </a:r>
            <a:r>
              <a:rPr lang="en-US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бюджета Евросоюза получено российскими участниками</a:t>
            </a:r>
            <a:endParaRPr lang="en-US" sz="28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marL="533400" indent="-533400" eaLnBrk="1" hangingPunct="1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Российские </a:t>
            </a:r>
            <a:r>
              <a:rPr lang="ru-RU" sz="2800" b="1" i="1" u="sng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организации</a:t>
            </a:r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– участие в 104 проектах</a:t>
            </a:r>
            <a:r>
              <a:rPr lang="en-US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в т.ч.</a:t>
            </a:r>
            <a:r>
              <a:rPr lang="en-US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84 IRSES </a:t>
            </a:r>
          </a:p>
          <a:p>
            <a:pPr marL="533400" indent="-533400" eaLnBrk="1" hangingPunct="1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250 </a:t>
            </a:r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российских </a:t>
            </a:r>
            <a:r>
              <a:rPr lang="ru-RU" sz="2800" b="1" i="1" u="sng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исследователей</a:t>
            </a:r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(кроме </a:t>
            </a:r>
            <a:r>
              <a:rPr lang="en-US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IRSES</a:t>
            </a:r>
          </a:p>
        </p:txBody>
      </p:sp>
      <p:pic>
        <p:nvPicPr>
          <p:cNvPr id="4" name="Picture 10" descr="logo_ce-eac-neg-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4805" y="0"/>
            <a:ext cx="1769195" cy="122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4320" y="5120640"/>
            <a:ext cx="8661718" cy="7772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eaLnBrk="1" hangingPunct="1">
              <a:spcBef>
                <a:spcPts val="1200"/>
              </a:spcBef>
              <a:buClr>
                <a:srgbClr val="FF0000"/>
              </a:buClr>
            </a:pPr>
            <a:r>
              <a:rPr lang="ru-RU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Презентация Директората ЕК по образованию и науке , </a:t>
            </a:r>
            <a:r>
              <a:rPr lang="ru-RU" i="1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Инфодень</a:t>
            </a:r>
            <a:r>
              <a:rPr lang="ru-RU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по </a:t>
            </a:r>
            <a:r>
              <a:rPr lang="ru-RU" i="1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подпрогр</a:t>
            </a:r>
            <a:r>
              <a:rPr lang="ru-RU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. «Кадры», 29 мая 2012, Москва, НИУ ВШЭ</a:t>
            </a:r>
            <a:endParaRPr lang="en-US" i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2598</Words>
  <Application>Microsoft Office PowerPoint</Application>
  <PresentationFormat>Экран (4:3)</PresentationFormat>
  <Paragraphs>405</Paragraphs>
  <Slides>28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Мобильность научных кадров в Седьмой рамочной программе Евросоюза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hse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apikalova</cp:lastModifiedBy>
  <cp:revision>271</cp:revision>
  <dcterms:created xsi:type="dcterms:W3CDTF">2010-09-30T07:07:58Z</dcterms:created>
  <dcterms:modified xsi:type="dcterms:W3CDTF">2012-06-04T08:34:52Z</dcterms:modified>
</cp:coreProperties>
</file>