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5" r:id="rId4"/>
    <p:sldId id="264" r:id="rId5"/>
    <p:sldId id="261" r:id="rId6"/>
    <p:sldId id="262" r:id="rId7"/>
    <p:sldId id="263" r:id="rId8"/>
    <p:sldId id="266" r:id="rId9"/>
    <p:sldId id="258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2"/>
    <a:srgbClr val="21386F"/>
    <a:srgbClr val="1C2A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292D5-6343-4B10-A3F8-86BB3FEFD1C4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3B9F1-9693-4179-AD53-B368017BA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B8A6-F6A9-4196-9513-C78759B50B39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CFCA8-85A1-4C0D-B0F7-17867AF9B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247F5-DC3D-40A7-BCC9-6C4C1F234239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0468E-2C4C-4980-ACF4-4699C1C09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41F56-3221-484F-B1DE-2848C39059AD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7EA3-FA7A-4CF9-BDBD-FBF655176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260F0-4174-44AB-8D42-23A5474FD4B1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BE5B-8D16-4F61-8240-E9FA3B09F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40C2E-EB0E-4A06-B42E-C994CC5CFE5D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9A01-96D8-430A-AD3E-F75017D6B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691F6-89A3-4B58-B139-340EA7498EAB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8DA73-7259-443F-A740-0A2C49033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8C4A4-E294-4695-8EF8-969CD851DFDD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76B7-7872-4E58-A460-F3ED058C1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80E6B-9A80-4A54-B63D-9CE98D3EE5E6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05FBB-CABC-4F30-B6E6-B63DBA862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BBC9-556A-4B23-94C2-720EFCDDAE66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2C31-7AFC-40F1-A1E3-9C3D18FED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FEEA2-0C0C-48C0-992A-7A409283092A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AB95F-D013-4E23-A36F-F0D510913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01B47B76-887F-4570-9A79-565D08845E8A}" type="datetime1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610F6647-C015-47CE-9E6D-8B3F616CF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ssek.hse.ru/classifie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martynova@hse.ru" TargetMode="External"/><Relationship Id="rId4" Type="http://schemas.openxmlformats.org/officeDocument/2006/relationships/hyperlink" Target="mailto:asuslov@hse.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09551" y="2590800"/>
            <a:ext cx="8772524" cy="2206625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000066"/>
                </a:solidFill>
                <a:latin typeface="Myriad Pro Semibold" charset="0"/>
              </a:rPr>
              <a:t>Разработка </a:t>
            </a:r>
            <a:r>
              <a:rPr lang="ru-RU" altLang="ru-RU" sz="2800" dirty="0" smtClean="0">
                <a:solidFill>
                  <a:srgbClr val="000066"/>
                </a:solidFill>
                <a:latin typeface="Myriad Pro Semibold" charset="0"/>
              </a:rPr>
              <a:t>классификатора</a:t>
            </a:r>
            <a:r>
              <a:rPr lang="en-US" altLang="ru-RU" sz="2800" dirty="0" smtClean="0">
                <a:solidFill>
                  <a:srgbClr val="000066"/>
                </a:solidFill>
                <a:latin typeface="Myriad Pro Semibold" charset="0"/>
              </a:rPr>
              <a:t/>
            </a:r>
            <a:br>
              <a:rPr lang="en-US" altLang="ru-RU" sz="2800" dirty="0" smtClean="0">
                <a:solidFill>
                  <a:srgbClr val="000066"/>
                </a:solidFill>
                <a:latin typeface="Myriad Pro Semibold" charset="0"/>
              </a:rPr>
            </a:br>
            <a:r>
              <a:rPr lang="ru-RU" altLang="ru-RU" sz="2800" dirty="0" smtClean="0">
                <a:solidFill>
                  <a:srgbClr val="000066"/>
                </a:solidFill>
                <a:latin typeface="Myriad Pro Semibold" charset="0"/>
              </a:rPr>
              <a:t>научного </a:t>
            </a:r>
            <a:r>
              <a:rPr lang="ru-RU" altLang="ru-RU" sz="2800" dirty="0" smtClean="0">
                <a:solidFill>
                  <a:srgbClr val="000066"/>
                </a:solidFill>
                <a:latin typeface="Myriad Pro Semibold" charset="0"/>
              </a:rPr>
              <a:t>оборудования</a:t>
            </a:r>
            <a:endParaRPr lang="en-US" altLang="ru-RU" sz="2800" dirty="0" smtClean="0">
              <a:solidFill>
                <a:srgbClr val="000066"/>
              </a:solidFill>
              <a:latin typeface="Myriad Pro Semibold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5235575"/>
            <a:ext cx="6400800" cy="908050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rgbClr val="000066"/>
                </a:solidFill>
                <a:latin typeface="Myriad Pro" charset="0"/>
              </a:rPr>
              <a:t>Суслов А.Б.</a:t>
            </a:r>
          </a:p>
          <a:p>
            <a:pPr eaLnBrk="1" hangingPunct="1"/>
            <a:r>
              <a:rPr kumimoji="1" lang="ru-RU" altLang="ru-RU" sz="1400" dirty="0" smtClean="0">
                <a:solidFill>
                  <a:srgbClr val="000066"/>
                </a:solidFill>
                <a:latin typeface="Myriad Pro" charset="0"/>
              </a:rPr>
              <a:t>ИСИЭЗ НИУ ВШЭ</a:t>
            </a:r>
          </a:p>
        </p:txBody>
      </p:sp>
      <p:sp>
        <p:nvSpPr>
          <p:cNvPr id="2052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ru-RU" sz="800" dirty="0" smtClean="0">
                <a:solidFill>
                  <a:schemeClr val="bg1"/>
                </a:solidFill>
              </a:rPr>
              <a:t>17 </a:t>
            </a:r>
            <a:r>
              <a:rPr lang="ru-RU" altLang="ru-RU" sz="800" dirty="0" smtClean="0">
                <a:solidFill>
                  <a:schemeClr val="bg1"/>
                </a:solidFill>
              </a:rPr>
              <a:t>сентября 2015</a:t>
            </a:r>
            <a:endParaRPr lang="ru-RU" alt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altLang="ru-RU" sz="800" dirty="0">
                <a:solidFill>
                  <a:schemeClr val="bg1"/>
                </a:solidFill>
              </a:rPr>
              <a:t>www.hse.ru</a:t>
            </a:r>
            <a:r>
              <a:rPr lang="ru-RU" altLang="ru-RU" sz="800" dirty="0">
                <a:solidFill>
                  <a:schemeClr val="bg1"/>
                </a:solidFill>
              </a:rPr>
              <a:t> </a:t>
            </a:r>
            <a:endParaRPr kumimoji="1" lang="ru-RU" altLang="ru-RU" sz="800" dirty="0">
              <a:solidFill>
                <a:schemeClr val="bg1"/>
              </a:solidFill>
              <a:latin typeface="Myriad Pro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800" dirty="0" smtClean="0">
                <a:solidFill>
                  <a:schemeClr val="bg1"/>
                </a:solidFill>
              </a:rPr>
              <a:t>17 сентября 2015</a:t>
            </a:r>
            <a:endParaRPr lang="ru-RU" altLang="ru-RU" sz="8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495425" y="152400"/>
            <a:ext cx="7715250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ru-RU" sz="14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495425" y="180975"/>
            <a:ext cx="7715250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ru-RU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8750" y="311285"/>
            <a:ext cx="771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Статистический учет материально-технической базы науки: общие сведения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122238" y="1412876"/>
            <a:ext cx="8901111" cy="2349500"/>
          </a:xfrm>
          <a:prstGeom prst="roundRect">
            <a:avLst>
              <a:gd name="adj" fmla="val 8204"/>
            </a:avLst>
          </a:prstGeom>
          <a:solidFill>
            <a:schemeClr val="bg1">
              <a:alpha val="30196"/>
            </a:schemeClr>
          </a:solidFill>
          <a:ln w="9525">
            <a:solidFill>
              <a:srgbClr val="333399"/>
            </a:solidFill>
            <a:round/>
            <a:headEnd/>
            <a:tailEnd/>
          </a:ln>
        </p:spPr>
        <p:txBody>
          <a:bodyPr lIns="18000" rIns="18000"/>
          <a:lstStyle/>
          <a:p>
            <a:pPr marL="273050" indent="-273050" algn="ctr">
              <a:lnSpc>
                <a:spcPct val="80000"/>
              </a:lnSpc>
              <a:spcBef>
                <a:spcPct val="30000"/>
              </a:spcBef>
              <a:spcAft>
                <a:spcPct val="50000"/>
              </a:spcAft>
              <a:tabLst>
                <a:tab pos="273050" algn="l"/>
              </a:tabLst>
            </a:pPr>
            <a:r>
              <a:rPr lang="ru-RU" sz="1800" dirty="0">
                <a:solidFill>
                  <a:schemeClr val="accent1"/>
                </a:solidFill>
              </a:rPr>
              <a:t>Ежегодное федеральное статистическое наблюдение по формам:</a:t>
            </a:r>
          </a:p>
          <a:p>
            <a:pPr marL="273050" indent="-273050">
              <a:lnSpc>
                <a:spcPct val="90000"/>
              </a:lnSpc>
              <a:spcBef>
                <a:spcPct val="5000"/>
              </a:spcBef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sz="1600" dirty="0"/>
              <a:t>№2-наука</a:t>
            </a:r>
            <a:r>
              <a:rPr lang="ru-RU" sz="1600" b="0" dirty="0"/>
              <a:t> «Сведения о выполнении научных исследований и разработок</a:t>
            </a:r>
            <a:r>
              <a:rPr lang="ru-RU" sz="1600" b="0" dirty="0" smtClean="0"/>
              <a:t>»</a:t>
            </a:r>
            <a:endParaRPr lang="ru-RU" sz="1600" b="0" dirty="0"/>
          </a:p>
          <a:p>
            <a:pPr marL="273050" indent="-2730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sz="1600" dirty="0"/>
              <a:t>№11</a:t>
            </a:r>
            <a:r>
              <a:rPr lang="ru-RU" sz="1600" b="0" dirty="0"/>
              <a:t> «Сведения о наличии и движении основных фондов (средств) и других нефинансовых активов</a:t>
            </a:r>
            <a:r>
              <a:rPr lang="ru-RU" sz="1600" b="0" dirty="0" smtClean="0"/>
              <a:t>»; </a:t>
            </a:r>
            <a:r>
              <a:rPr lang="ru-RU" sz="1600" dirty="0" smtClean="0"/>
              <a:t>№</a:t>
            </a:r>
            <a:r>
              <a:rPr lang="ru-RU" sz="1600" dirty="0"/>
              <a:t>11 (краткая)</a:t>
            </a:r>
            <a:r>
              <a:rPr lang="ru-RU" sz="1600" b="0" dirty="0"/>
              <a:t> «Сведения о наличии и движении основных фондов (средств) некоммерческих организаций</a:t>
            </a:r>
            <a:r>
              <a:rPr lang="ru-RU" sz="1600" b="0" dirty="0" smtClean="0"/>
              <a:t>»</a:t>
            </a:r>
            <a:endParaRPr lang="ru-RU" sz="1600" b="0" dirty="0"/>
          </a:p>
          <a:p>
            <a:pPr marL="273050" indent="-2730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Ø"/>
              <a:tabLst>
                <a:tab pos="273050" algn="l"/>
              </a:tabLst>
            </a:pPr>
            <a:r>
              <a:rPr lang="ru-RU" sz="1600" dirty="0"/>
              <a:t>№3-информ</a:t>
            </a:r>
            <a:r>
              <a:rPr lang="ru-RU" sz="1600" b="0" dirty="0"/>
              <a:t> «Сведения об использовании информационных и коммуникационных технологий и производстве вычислительной техники, программного обеспечения и оказания услуг в этих сферах</a:t>
            </a:r>
            <a:r>
              <a:rPr lang="ru-RU" sz="1600" b="0" dirty="0" smtClean="0"/>
              <a:t>»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AutoShape 16"/>
          <p:cNvSpPr>
            <a:spLocks noChangeArrowheads="1"/>
          </p:cNvSpPr>
          <p:nvPr/>
        </p:nvSpPr>
        <p:spPr bwMode="auto">
          <a:xfrm>
            <a:off x="130175" y="4048125"/>
            <a:ext cx="8893175" cy="2139950"/>
          </a:xfrm>
          <a:prstGeom prst="roundRect">
            <a:avLst>
              <a:gd name="adj" fmla="val 8204"/>
            </a:avLst>
          </a:prstGeom>
          <a:solidFill>
            <a:schemeClr val="bg1">
              <a:alpha val="30196"/>
            </a:schemeClr>
          </a:solidFill>
          <a:ln w="9525">
            <a:solidFill>
              <a:srgbClr val="333399"/>
            </a:solidFill>
            <a:round/>
            <a:headEnd/>
            <a:tailEnd/>
          </a:ln>
        </p:spPr>
        <p:txBody>
          <a:bodyPr lIns="18000" rIns="18000"/>
          <a:lstStyle/>
          <a:p>
            <a:pPr marL="273050" indent="-273050" algn="ctr">
              <a:lnSpc>
                <a:spcPct val="80000"/>
              </a:lnSpc>
              <a:spcBef>
                <a:spcPct val="30000"/>
              </a:spcBef>
              <a:spcAft>
                <a:spcPts val="600"/>
              </a:spcAft>
              <a:tabLst>
                <a:tab pos="266700" algn="l"/>
              </a:tabLst>
            </a:pPr>
            <a:r>
              <a:rPr lang="ru-RU" sz="1800" dirty="0">
                <a:solidFill>
                  <a:schemeClr val="accent1"/>
                </a:solidFill>
              </a:rPr>
              <a:t>Единовременные статистические обследования </a:t>
            </a:r>
            <a:br>
              <a:rPr lang="ru-RU" sz="1800" dirty="0">
                <a:solidFill>
                  <a:schemeClr val="accent1"/>
                </a:solidFill>
              </a:rPr>
            </a:br>
            <a:r>
              <a:rPr lang="ru-RU" sz="1800" dirty="0">
                <a:solidFill>
                  <a:schemeClr val="accent1"/>
                </a:solidFill>
              </a:rPr>
              <a:t>(инвентаризация организаций сектора </a:t>
            </a:r>
            <a:r>
              <a:rPr lang="ru-RU" sz="1800" dirty="0" err="1">
                <a:solidFill>
                  <a:schemeClr val="accent1"/>
                </a:solidFill>
              </a:rPr>
              <a:t>ИиР</a:t>
            </a:r>
            <a:r>
              <a:rPr lang="ru-RU" sz="1800" dirty="0">
                <a:solidFill>
                  <a:schemeClr val="accent1"/>
                </a:solidFill>
              </a:rPr>
              <a:t>)</a:t>
            </a:r>
            <a:br>
              <a:rPr lang="ru-RU" sz="1800" dirty="0">
                <a:solidFill>
                  <a:schemeClr val="accent1"/>
                </a:solidFill>
              </a:rPr>
            </a:br>
            <a:r>
              <a:rPr lang="ru-RU" sz="1800" dirty="0">
                <a:solidFill>
                  <a:schemeClr val="accent1"/>
                </a:solidFill>
              </a:rPr>
              <a:t>по формам федерального статистического наблюдения</a:t>
            </a:r>
            <a:r>
              <a:rPr lang="ru-RU" sz="1800" dirty="0" smtClean="0">
                <a:solidFill>
                  <a:schemeClr val="accent1"/>
                </a:solidFill>
              </a:rPr>
              <a:t>:</a:t>
            </a:r>
          </a:p>
          <a:p>
            <a:pPr marL="273050" indent="-273050">
              <a:lnSpc>
                <a:spcPct val="90000"/>
              </a:lnSpc>
              <a:spcBef>
                <a:spcPct val="5000"/>
              </a:spcBef>
              <a:buFont typeface="Wingdings" pitchFamily="2" charset="2"/>
              <a:buChar char="Ø"/>
              <a:tabLst>
                <a:tab pos="266700" algn="l"/>
              </a:tabLst>
            </a:pPr>
            <a:r>
              <a:rPr lang="ru-RU" sz="1600" dirty="0" smtClean="0"/>
              <a:t>№</a:t>
            </a:r>
            <a:r>
              <a:rPr lang="ru-RU" sz="1600" dirty="0"/>
              <a:t>2-наука (НТК) </a:t>
            </a:r>
            <a:r>
              <a:rPr lang="ru-RU" sz="1600" b="0" dirty="0"/>
              <a:t>«Сведения об организации научно-технического комплекса» (утверждена постановлением Росстата от 20.12.2007г. №104);</a:t>
            </a:r>
          </a:p>
          <a:p>
            <a:pPr marL="273050" indent="-2730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Ø"/>
              <a:tabLst>
                <a:tab pos="266700" algn="l"/>
              </a:tabLst>
            </a:pPr>
            <a:r>
              <a:rPr lang="ru-RU" sz="1600" dirty="0"/>
              <a:t>№2-наука (ИНВ) </a:t>
            </a:r>
            <a:r>
              <a:rPr lang="ru-RU" sz="1600" b="0" dirty="0"/>
              <a:t>«Сведения об организации сектора исследований и разработок» (утверждена приказом Росстата от 02.12.2011 г. № 485).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495425" y="152400"/>
            <a:ext cx="7715250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ru-RU" sz="14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495425" y="180975"/>
            <a:ext cx="7715250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ru-RU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8750" y="311285"/>
            <a:ext cx="771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Статистический учет материально-технической базы науки: инвентаризационное обследование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5900" y="1443038"/>
            <a:ext cx="86407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marR="0" lvl="0" indent="-177800" algn="ctr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627063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Рассматриваются следующие виды машин и оборудования:</a:t>
            </a:r>
          </a:p>
          <a:p>
            <a:pPr marL="355600" marR="0" lvl="0" indent="-17780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27063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измерительные и регулирующие приборы и устройства, лабораторное оборудование;</a:t>
            </a:r>
          </a:p>
          <a:p>
            <a:pPr marL="355600" marR="0" lvl="0" indent="-17780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27063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информационные машины и оборудование;</a:t>
            </a:r>
          </a:p>
          <a:p>
            <a:pPr marL="355600" marR="0" lvl="0" indent="-17780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27063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вычислительная техника;</a:t>
            </a:r>
          </a:p>
          <a:p>
            <a:pPr marL="355600" marR="0" lvl="0" indent="-17780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27063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машины и оборудование опытной базы,</a:t>
            </a:r>
          </a:p>
          <a:p>
            <a:pPr marL="355600" marR="0" lvl="0" indent="-17780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627063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	 	в том числе специальное оборудование для проведения опытных, 	экспериментальных работ;</a:t>
            </a:r>
          </a:p>
          <a:p>
            <a:pPr marL="355600" marR="0" lvl="0" indent="-17780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27063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дорогостоящие машины и оборудование (стоимостью свыше 1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млн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руб. за единицу).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5900" y="3533775"/>
            <a:ext cx="8640763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800" algn="ctr" eaLnBrk="0" hangingPunct="0">
              <a:lnSpc>
                <a:spcPct val="80000"/>
              </a:lnSpc>
              <a:spcAft>
                <a:spcPct val="40000"/>
              </a:spcAft>
              <a:buFont typeface="Wingdings" pitchFamily="2" charset="2"/>
              <a:buNone/>
              <a:tabLst>
                <a:tab pos="177800" algn="l"/>
                <a:tab pos="627063" algn="l"/>
              </a:tabLst>
            </a:pPr>
            <a:r>
              <a:rPr lang="ru-RU" sz="1800" dirty="0">
                <a:solidFill>
                  <a:schemeClr val="accent1"/>
                </a:solidFill>
              </a:rPr>
              <a:t>В составе дорогостоящих машин и оборудования выделяются:</a:t>
            </a:r>
          </a:p>
          <a:p>
            <a:pPr marL="177800" eaLnBrk="0" hangingPunct="0">
              <a:lnSpc>
                <a:spcPct val="80000"/>
              </a:lnSpc>
              <a:buFont typeface="Wingdings" pitchFamily="2" charset="2"/>
              <a:buChar char="Ø"/>
              <a:tabLst>
                <a:tab pos="177800" algn="l"/>
                <a:tab pos="627063" algn="l"/>
              </a:tabLst>
            </a:pPr>
            <a:r>
              <a:rPr lang="ru-RU" sz="1600" b="0" dirty="0"/>
              <a:t>измерительные и регулирующие приборы и устройства, лабораторное оборудование, </a:t>
            </a:r>
          </a:p>
          <a:p>
            <a:pPr marL="177800" eaLnBrk="0" hangingPunct="0">
              <a:lnSpc>
                <a:spcPct val="80000"/>
              </a:lnSpc>
              <a:spcAft>
                <a:spcPct val="30000"/>
              </a:spcAft>
              <a:buFont typeface="Wingdings" pitchFamily="2" charset="2"/>
              <a:buNone/>
              <a:tabLst>
                <a:tab pos="177800" algn="l"/>
                <a:tab pos="627063" algn="l"/>
              </a:tabLst>
            </a:pPr>
            <a:r>
              <a:rPr lang="ru-RU" sz="1600" b="0" dirty="0"/>
              <a:t>    	в том числе по важнейшим группам:</a:t>
            </a:r>
          </a:p>
          <a:p>
            <a:pPr marL="1258888" lvl="2" indent="-98425" eaLnBrk="0" hangingPunct="0">
              <a:lnSpc>
                <a:spcPct val="80000"/>
              </a:lnSpc>
              <a:spcAft>
                <a:spcPct val="20000"/>
              </a:spcAft>
              <a:buFont typeface="Arial" charset="0"/>
              <a:buChar char="–"/>
              <a:tabLst>
                <a:tab pos="177800" algn="l"/>
                <a:tab pos="627063" algn="l"/>
              </a:tabLst>
            </a:pPr>
            <a:r>
              <a:rPr lang="ru-RU" sz="1600" b="0" dirty="0"/>
              <a:t> электронные микроскопы;</a:t>
            </a:r>
          </a:p>
          <a:p>
            <a:pPr marL="1258888" lvl="2" indent="-98425" eaLnBrk="0" hangingPunct="0">
              <a:lnSpc>
                <a:spcPct val="80000"/>
              </a:lnSpc>
              <a:spcAft>
                <a:spcPct val="20000"/>
              </a:spcAft>
              <a:buFont typeface="Arial" charset="0"/>
              <a:buChar char="–"/>
              <a:tabLst>
                <a:tab pos="177800" algn="l"/>
                <a:tab pos="627063" algn="l"/>
              </a:tabLst>
            </a:pPr>
            <a:r>
              <a:rPr lang="ru-RU" sz="1600" b="0" dirty="0"/>
              <a:t> масс-спектрометры;</a:t>
            </a:r>
          </a:p>
          <a:p>
            <a:pPr marL="1258888" lvl="2" indent="-98425" eaLnBrk="0" hangingPunct="0">
              <a:lnSpc>
                <a:spcPct val="80000"/>
              </a:lnSpc>
              <a:spcAft>
                <a:spcPct val="20000"/>
              </a:spcAft>
              <a:buFont typeface="Arial" charset="0"/>
              <a:buChar char="–"/>
              <a:tabLst>
                <a:tab pos="177800" algn="l"/>
                <a:tab pos="627063" algn="l"/>
              </a:tabLst>
            </a:pPr>
            <a:r>
              <a:rPr lang="ru-RU" sz="1600" b="0" dirty="0"/>
              <a:t> хроматографы;</a:t>
            </a:r>
          </a:p>
          <a:p>
            <a:pPr marL="1258888" lvl="2" indent="-98425" eaLnBrk="0" hangingPunct="0">
              <a:lnSpc>
                <a:spcPct val="80000"/>
              </a:lnSpc>
              <a:spcAft>
                <a:spcPct val="20000"/>
              </a:spcAft>
              <a:buFont typeface="Arial" charset="0"/>
              <a:buChar char="–"/>
              <a:tabLst>
                <a:tab pos="177800" algn="l"/>
                <a:tab pos="627063" algn="l"/>
              </a:tabLst>
            </a:pPr>
            <a:r>
              <a:rPr lang="ru-RU" sz="1600" b="0" dirty="0"/>
              <a:t> анализаторы;</a:t>
            </a:r>
          </a:p>
          <a:p>
            <a:pPr marL="1258888" lvl="2" indent="-98425" eaLnBrk="0" hangingPunct="0">
              <a:lnSpc>
                <a:spcPct val="80000"/>
              </a:lnSpc>
              <a:spcAft>
                <a:spcPct val="20000"/>
              </a:spcAft>
              <a:buFont typeface="Arial" charset="0"/>
              <a:buChar char="–"/>
              <a:tabLst>
                <a:tab pos="177800" algn="l"/>
                <a:tab pos="627063" algn="l"/>
              </a:tabLst>
            </a:pPr>
            <a:r>
              <a:rPr lang="ru-RU" sz="1600" b="0" dirty="0"/>
              <a:t> калориметры;</a:t>
            </a:r>
          </a:p>
          <a:p>
            <a:pPr marL="1258888" lvl="2" indent="-98425" eaLnBrk="0" hangingPunct="0">
              <a:lnSpc>
                <a:spcPct val="80000"/>
              </a:lnSpc>
              <a:spcAft>
                <a:spcPct val="20000"/>
              </a:spcAft>
              <a:buFont typeface="Arial" charset="0"/>
              <a:buChar char="–"/>
              <a:tabLst>
                <a:tab pos="177800" algn="l"/>
                <a:tab pos="627063" algn="l"/>
              </a:tabLst>
            </a:pPr>
            <a:r>
              <a:rPr lang="ru-RU" sz="1600" b="0" dirty="0"/>
              <a:t> аппараты рентгеновские;</a:t>
            </a:r>
          </a:p>
          <a:p>
            <a:pPr marL="1258888" lvl="2" indent="-98425" eaLnBrk="0" hangingPunct="0">
              <a:lnSpc>
                <a:spcPct val="80000"/>
              </a:lnSpc>
              <a:spcAft>
                <a:spcPct val="20000"/>
              </a:spcAft>
              <a:buFont typeface="Arial" charset="0"/>
              <a:buChar char="–"/>
              <a:tabLst>
                <a:tab pos="177800" algn="l"/>
                <a:tab pos="627063" algn="l"/>
              </a:tabLst>
            </a:pPr>
            <a:r>
              <a:rPr lang="ru-RU" sz="1600" b="0" dirty="0"/>
              <a:t> ультрацентрифуги.</a:t>
            </a:r>
            <a:endParaRPr lang="en-US" sz="1600" b="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800" dirty="0" smtClean="0">
                <a:solidFill>
                  <a:schemeClr val="bg1"/>
                </a:solidFill>
              </a:rPr>
              <a:t>17 сентября 2015</a:t>
            </a:r>
            <a:endParaRPr lang="ru-RU" alt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495425" y="152400"/>
            <a:ext cx="7715250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ru-RU" sz="14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495425" y="180975"/>
            <a:ext cx="7715250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ru-RU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4091" y="1420205"/>
            <a:ext cx="8496944" cy="43204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база организаций, выполняющих научные исследования и разработки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4091" y="2212293"/>
            <a:ext cx="1800000" cy="612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Машины и оборудование</a:t>
            </a:r>
            <a:endParaRPr lang="ru-RU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76339" y="2212293"/>
            <a:ext cx="1800000" cy="612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Объекты научной инфраструктуры</a:t>
            </a:r>
            <a:endParaRPr lang="ru-RU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40835" y="2212293"/>
            <a:ext cx="1800000" cy="612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объекты материально-технической базы</a:t>
            </a:r>
            <a:endParaRPr lang="ru-RU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Соединительная линия уступом 16"/>
          <p:cNvCxnSpPr>
            <a:stCxn id="13" idx="2"/>
            <a:endCxn id="14" idx="0"/>
          </p:cNvCxnSpPr>
          <p:nvPr/>
        </p:nvCxnSpPr>
        <p:spPr>
          <a:xfrm rot="5400000">
            <a:off x="2638307" y="358037"/>
            <a:ext cx="360040" cy="3348472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13" idx="2"/>
            <a:endCxn id="15" idx="0"/>
          </p:cNvCxnSpPr>
          <p:nvPr/>
        </p:nvCxnSpPr>
        <p:spPr>
          <a:xfrm rot="5400000">
            <a:off x="3754431" y="1474161"/>
            <a:ext cx="360040" cy="1116224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13" idx="2"/>
            <a:endCxn id="21" idx="0"/>
          </p:cNvCxnSpPr>
          <p:nvPr/>
        </p:nvCxnSpPr>
        <p:spPr>
          <a:xfrm rot="16200000" flipH="1">
            <a:off x="4870555" y="1474261"/>
            <a:ext cx="360040" cy="1116024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13" idx="2"/>
            <a:endCxn id="16" idx="0"/>
          </p:cNvCxnSpPr>
          <p:nvPr/>
        </p:nvCxnSpPr>
        <p:spPr>
          <a:xfrm rot="16200000" flipH="1">
            <a:off x="5986679" y="358137"/>
            <a:ext cx="360040" cy="3348272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708587" y="2212293"/>
            <a:ext cx="1800000" cy="612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Здания, сооружения, земельные участки, водоемы и т.п.</a:t>
            </a:r>
            <a:endParaRPr lang="ru-RU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52507" y="3648261"/>
            <a:ext cx="1440000" cy="57606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Научное оборудование</a:t>
            </a:r>
            <a:endParaRPr lang="ru-RU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52507" y="5380645"/>
            <a:ext cx="1440000" cy="57606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Технологическое оборудование</a:t>
            </a:r>
            <a:endParaRPr lang="ru-RU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80699" y="2968377"/>
            <a:ext cx="1836000" cy="57606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Аналитическое оборудование</a:t>
            </a:r>
            <a:endParaRPr lang="ru-RU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80699" y="3652453"/>
            <a:ext cx="1836000" cy="57606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Вспомогательное оборудование</a:t>
            </a:r>
            <a:endParaRPr lang="ru-RU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80699" y="4336529"/>
            <a:ext cx="1836000" cy="57606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автоматизации</a:t>
            </a:r>
            <a:endParaRPr lang="ru-RU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hape 85"/>
          <p:cNvCxnSpPr>
            <a:stCxn id="22" idx="3"/>
            <a:endCxn id="24" idx="1"/>
          </p:cNvCxnSpPr>
          <p:nvPr/>
        </p:nvCxnSpPr>
        <p:spPr>
          <a:xfrm flipV="1">
            <a:off x="3592507" y="3256409"/>
            <a:ext cx="288192" cy="679884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hape 87"/>
          <p:cNvCxnSpPr>
            <a:stCxn id="22" idx="3"/>
            <a:endCxn id="25" idx="1"/>
          </p:cNvCxnSpPr>
          <p:nvPr/>
        </p:nvCxnSpPr>
        <p:spPr>
          <a:xfrm>
            <a:off x="3592507" y="3936293"/>
            <a:ext cx="288192" cy="4192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89"/>
          <p:cNvCxnSpPr>
            <a:stCxn id="22" idx="3"/>
            <a:endCxn id="26" idx="1"/>
          </p:cNvCxnSpPr>
          <p:nvPr/>
        </p:nvCxnSpPr>
        <p:spPr>
          <a:xfrm>
            <a:off x="3592507" y="3936293"/>
            <a:ext cx="288192" cy="688268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3880699" y="5092613"/>
            <a:ext cx="1836000" cy="57606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Общепроизводственное оборудование</a:t>
            </a:r>
            <a:endParaRPr lang="ru-RU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80699" y="5740685"/>
            <a:ext cx="1836000" cy="57606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Специализированное оборудование</a:t>
            </a:r>
            <a:endParaRPr lang="ru-RU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Соединительная линия уступом 31"/>
          <p:cNvCxnSpPr>
            <a:stCxn id="23" idx="3"/>
            <a:endCxn id="30" idx="1"/>
          </p:cNvCxnSpPr>
          <p:nvPr/>
        </p:nvCxnSpPr>
        <p:spPr>
          <a:xfrm flipV="1">
            <a:off x="3592507" y="5380645"/>
            <a:ext cx="288192" cy="288032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23" idx="3"/>
            <a:endCxn id="31" idx="1"/>
          </p:cNvCxnSpPr>
          <p:nvPr/>
        </p:nvCxnSpPr>
        <p:spPr>
          <a:xfrm>
            <a:off x="3592507" y="5668677"/>
            <a:ext cx="288192" cy="36004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5896719" y="3076389"/>
            <a:ext cx="3132348" cy="3168352"/>
          </a:xfrm>
          <a:prstGeom prst="roundRect">
            <a:avLst>
              <a:gd name="adj" fmla="val 5515"/>
            </a:avLst>
          </a:prstGeom>
          <a:noFill/>
          <a:ln w="19050" cmpd="sng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 классификации: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научное оборудование</a:t>
            </a:r>
            <a:endParaRPr lang="en-US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классификационный признак: </a:t>
            </a: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функциональное назначение оборудования</a:t>
            </a:r>
          </a:p>
          <a:p>
            <a:pPr>
              <a:spcBef>
                <a:spcPts val="600"/>
              </a:spcBef>
            </a:pP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Спорные и пограничные случаи: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специализированное программное обеспечение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аппаратно-программные комплексы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научные стенды и установки (в том числе уникальные)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технологическое оборудование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hape 34"/>
          <p:cNvCxnSpPr>
            <a:endCxn id="22" idx="1"/>
          </p:cNvCxnSpPr>
          <p:nvPr/>
        </p:nvCxnSpPr>
        <p:spPr bwMode="auto">
          <a:xfrm rot="16200000" flipH="1">
            <a:off x="1488427" y="3272213"/>
            <a:ext cx="1111932" cy="21622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hape 35"/>
          <p:cNvCxnSpPr>
            <a:endCxn id="23" idx="1"/>
          </p:cNvCxnSpPr>
          <p:nvPr/>
        </p:nvCxnSpPr>
        <p:spPr bwMode="auto">
          <a:xfrm rot="16200000" flipH="1">
            <a:off x="622235" y="4138405"/>
            <a:ext cx="2844316" cy="21622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428750" y="311285"/>
            <a:ext cx="771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Разработка проекта структуры классификатора научного оборудования: подход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2103" y="3004381"/>
            <a:ext cx="1107996" cy="2988332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Научное оборудование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– совокупность машин, механизмов, приборов, устройств, непосредственно используемых для проведения научных исследований и разработок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Овал 38"/>
          <p:cNvSpPr/>
          <p:nvPr/>
        </p:nvSpPr>
        <p:spPr bwMode="auto">
          <a:xfrm>
            <a:off x="136079" y="2968377"/>
            <a:ext cx="1368152" cy="3168352"/>
          </a:xfrm>
          <a:prstGeom prst="ellipse">
            <a:avLst/>
          </a:prstGeom>
          <a:noFill/>
          <a:ln w="158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Стрелка вправо 39"/>
          <p:cNvSpPr/>
          <p:nvPr/>
        </p:nvSpPr>
        <p:spPr bwMode="auto">
          <a:xfrm>
            <a:off x="1540235" y="3796469"/>
            <a:ext cx="540060" cy="324036"/>
          </a:xfrm>
          <a:prstGeom prst="rightArrow">
            <a:avLst/>
          </a:prstGeom>
          <a:solidFill>
            <a:schemeClr val="accent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800" dirty="0" smtClean="0">
                <a:solidFill>
                  <a:schemeClr val="bg1"/>
                </a:solidFill>
              </a:rPr>
              <a:t>17 сентября 2015</a:t>
            </a:r>
            <a:endParaRPr lang="ru-RU" alt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495425" y="152400"/>
            <a:ext cx="7715250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ru-RU" sz="14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495425" y="180975"/>
            <a:ext cx="7715250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ru-RU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8750" y="311285"/>
            <a:ext cx="771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Разработка проекта структуры классификатора научного оборудования: информационная основа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287524" y="1484784"/>
            <a:ext cx="8424936" cy="1440160"/>
          </a:xfrm>
          <a:prstGeom prst="roundRect">
            <a:avLst>
              <a:gd name="adj" fmla="val 8886"/>
            </a:avLst>
          </a:prstGeom>
          <a:noFill/>
          <a:ln w="158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61950" marR="0" indent="-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Общероссийский классификатор основных фондов ОК 013-94 (ОКОФ)</a:t>
            </a:r>
          </a:p>
          <a:p>
            <a:pPr marL="361950" marR="0" indent="-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b="0" dirty="0" smtClean="0">
                <a:latin typeface="Arial" charset="0"/>
              </a:rPr>
              <a:t>Общероссийский классификатор продукции ОК 005-93 (ОКП)</a:t>
            </a:r>
          </a:p>
          <a:p>
            <a:pPr marL="361950" marR="0" indent="-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Общероссийский классификатор видов экономической деятельности, продукции и услуг ОК 004-93 (ОКДП)</a:t>
            </a:r>
          </a:p>
        </p:txBody>
      </p:sp>
      <p:sp useBgFill="1">
        <p:nvSpPr>
          <p:cNvPr id="42" name="TextBox 41"/>
          <p:cNvSpPr txBox="1"/>
          <p:nvPr/>
        </p:nvSpPr>
        <p:spPr>
          <a:xfrm>
            <a:off x="395536" y="1268760"/>
            <a:ext cx="442849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Основные информационные источники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287524" y="3212976"/>
            <a:ext cx="8424936" cy="3060340"/>
          </a:xfrm>
          <a:prstGeom prst="roundRect">
            <a:avLst>
              <a:gd name="adj" fmla="val 8886"/>
            </a:avLst>
          </a:prstGeom>
          <a:noFill/>
          <a:ln w="158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61950" marR="0" indent="-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Базы ЦКП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и ЭКНТО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361950" marR="0" indent="-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Единая товарная </a:t>
            </a:r>
            <a:r>
              <a:rPr lang="ru-RU" sz="1400" b="0" dirty="0" smtClean="0">
                <a:latin typeface="Arial" charset="0"/>
              </a:rPr>
              <a:t>номенклатура внешнеэкономической деятельности Таможенного союза</a:t>
            </a:r>
          </a:p>
          <a:p>
            <a:pPr marL="361950" marR="0" indent="-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Номенклатурный классификатор изделий медицинского назначения и медицинской техники (медицинских изделий)</a:t>
            </a:r>
          </a:p>
          <a:p>
            <a:pPr marL="361950" marR="0" indent="-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b="0" dirty="0" smtClean="0">
                <a:latin typeface="Arial" charset="0"/>
              </a:rPr>
              <a:t>Каталог научного оборудования и приборов в организациях, осуществляющих исследования и разработки (Государственный комитет по науке и технологиям Республики Беларусь)</a:t>
            </a:r>
          </a:p>
          <a:p>
            <a:pPr marL="361950" marR="0" indent="-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b="0" dirty="0" smtClean="0">
                <a:latin typeface="Arial" charset="0"/>
              </a:rPr>
              <a:t>«Электронный фонд правовой и 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ормативно-технической документации»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(содержит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ГОСТ,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СНиП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ГН, Р, ГЭСН)</a:t>
            </a:r>
          </a:p>
          <a:p>
            <a:pPr marL="361950" marR="0" indent="-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b="0" dirty="0" smtClean="0">
                <a:latin typeface="Arial" charset="0"/>
              </a:rPr>
              <a:t>Данные единовременного статистического обследования по форме № 2-наука (НТК) «Сведения об организации научно-технического комплекса»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ru-RU" sz="1400" b="0" dirty="0" smtClean="0">
                <a:latin typeface="Arial" charset="0"/>
              </a:rPr>
              <a:t>Каталоги, размещаемые в открытом доступе  (в сети Интернет) производителями и продавцами специализированного оборудования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ru-RU" sz="1400" b="0" dirty="0" smtClean="0">
                <a:latin typeface="Arial" charset="0"/>
              </a:rPr>
              <a:t>Рекомендации по межгосударственной стандартизации (Метрология)</a:t>
            </a:r>
          </a:p>
        </p:txBody>
      </p:sp>
      <p:sp useBgFill="1">
        <p:nvSpPr>
          <p:cNvPr id="44" name="TextBox 43"/>
          <p:cNvSpPr txBox="1"/>
          <p:nvPr/>
        </p:nvSpPr>
        <p:spPr>
          <a:xfrm>
            <a:off x="395536" y="2996952"/>
            <a:ext cx="514857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Дополнительные информационные источники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800" dirty="0" smtClean="0">
                <a:solidFill>
                  <a:schemeClr val="bg1"/>
                </a:solidFill>
              </a:rPr>
              <a:t>17 сентября 2015</a:t>
            </a:r>
            <a:endParaRPr lang="ru-RU" alt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495425" y="152400"/>
            <a:ext cx="7715250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ru-RU" sz="14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495425" y="180975"/>
            <a:ext cx="7715250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ru-RU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8750" y="311285"/>
            <a:ext cx="771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Myriad Pro"/>
              </a:rPr>
              <a:t>Организационная схема экспертного обсуждения проекта классификатора научного оборудования</a:t>
            </a:r>
            <a:endParaRPr lang="en-US" altLang="ru-RU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10" name="Рисунок 9" descr="Img2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40" y="1376772"/>
            <a:ext cx="8993920" cy="4912323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800" dirty="0" smtClean="0">
                <a:solidFill>
                  <a:schemeClr val="bg1"/>
                </a:solidFill>
              </a:rPr>
              <a:t>17 сентября 2015</a:t>
            </a:r>
            <a:endParaRPr lang="ru-RU" alt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495425" y="152400"/>
            <a:ext cx="7715250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ru-RU" sz="14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495425" y="180975"/>
            <a:ext cx="7715250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ru-RU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8750" y="397010"/>
            <a:ext cx="771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Myriad Pro"/>
              </a:rPr>
              <a:t>Структура классификатора научного оборудования</a:t>
            </a:r>
            <a:endParaRPr lang="en-US" altLang="ru-RU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" y="2266268"/>
            <a:ext cx="2667000" cy="922337"/>
          </a:xfrm>
          <a:prstGeom prst="roundRect">
            <a:avLst/>
          </a:prstGeom>
          <a:noFill/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Оборудование для процессов обработки и превращения веществ и материалов</a:t>
            </a:r>
            <a:endParaRPr lang="ru-RU" sz="14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3275" y="2266268"/>
            <a:ext cx="2667000" cy="922337"/>
          </a:xfrm>
          <a:prstGeom prst="roundRect">
            <a:avLst/>
          </a:prstGeom>
          <a:noFill/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Оборудование для изучения и измерения свойств веществ и материалов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00775" y="2252774"/>
            <a:ext cx="2667000" cy="922337"/>
          </a:xfrm>
          <a:prstGeom prst="roundRect">
            <a:avLst/>
          </a:prstGeom>
          <a:noFill/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Оборудование для исследования структуры и состава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6450" y="3425031"/>
            <a:ext cx="2667000" cy="922337"/>
          </a:xfrm>
          <a:prstGeom prst="roundRect">
            <a:avLst/>
          </a:prstGeom>
          <a:noFill/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Оборудование специализированное и уникальное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91100" y="3425031"/>
            <a:ext cx="2667000" cy="922337"/>
          </a:xfrm>
          <a:prstGeom prst="roundRect">
            <a:avLst/>
          </a:prstGeom>
          <a:noFill/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Средства компьютерного моделирования и расчетов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61950" y="2169812"/>
            <a:ext cx="247650" cy="2542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238500" y="2169812"/>
            <a:ext cx="247650" cy="2542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076950" y="2135170"/>
            <a:ext cx="247650" cy="2542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971675" y="3297902"/>
            <a:ext cx="247650" cy="2542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4886325" y="3298909"/>
            <a:ext cx="247650" cy="2542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61925" y="1769507"/>
            <a:ext cx="8839200" cy="2821544"/>
          </a:xfrm>
          <a:prstGeom prst="rect">
            <a:avLst/>
          </a:prstGeom>
          <a:noFill/>
          <a:ln w="12700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22" name="TextBox 21"/>
          <p:cNvSpPr txBox="1"/>
          <p:nvPr/>
        </p:nvSpPr>
        <p:spPr>
          <a:xfrm>
            <a:off x="2147887" y="1584841"/>
            <a:ext cx="46958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Классификатор научного оборудования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61925" y="5015984"/>
            <a:ext cx="8750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Текущая версия классификатора доступна по адресу: </a:t>
            </a:r>
            <a:r>
              <a:rPr lang="en-US" dirty="0" smtClean="0">
                <a:hlinkClick r:id="rId3"/>
              </a:rPr>
              <a:t>http://issek.hse.ru/classifier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Предложения, пожелания и комментарии: </a:t>
            </a:r>
            <a:r>
              <a:rPr lang="en-US" dirty="0" smtClean="0">
                <a:hlinkClick r:id="rId4"/>
              </a:rPr>
              <a:t>asuslov@hse.ru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smartynova@hse.ru</a:t>
            </a:r>
            <a:endParaRPr lang="ru-RU" dirty="0" smtClean="0"/>
          </a:p>
        </p:txBody>
      </p:sp>
      <p:sp>
        <p:nvSpPr>
          <p:cNvPr id="2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800" dirty="0" smtClean="0">
                <a:solidFill>
                  <a:schemeClr val="bg1"/>
                </a:solidFill>
              </a:rPr>
              <a:t>17 сентября 2015</a:t>
            </a:r>
            <a:endParaRPr lang="ru-RU" alt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495425" y="152400"/>
            <a:ext cx="7715250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ru-RU" sz="14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495425" y="180975"/>
            <a:ext cx="7715250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ru-RU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8750" y="397010"/>
            <a:ext cx="771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Myriad Pro"/>
              </a:rPr>
              <a:t>Использование классификатора научного оборудования</a:t>
            </a:r>
            <a:endParaRPr lang="en-US" altLang="ru-RU" b="1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6543" t="9379" r="8085" b="4052"/>
          <a:stretch>
            <a:fillRect/>
          </a:stretch>
        </p:blipFill>
        <p:spPr bwMode="auto">
          <a:xfrm>
            <a:off x="234822" y="3017282"/>
            <a:ext cx="3642994" cy="295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8855" t="9814" r="10090" b="4736"/>
          <a:stretch>
            <a:fillRect/>
          </a:stretch>
        </p:blipFill>
        <p:spPr bwMode="auto">
          <a:xfrm>
            <a:off x="5510386" y="3017282"/>
            <a:ext cx="3458779" cy="291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Двойная стрелка влево/вверх 24"/>
          <p:cNvSpPr/>
          <p:nvPr/>
        </p:nvSpPr>
        <p:spPr bwMode="auto">
          <a:xfrm rot="10800000">
            <a:off x="1743075" y="1613882"/>
            <a:ext cx="819146" cy="549554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Двойная стрелка влево/вверх 25"/>
          <p:cNvSpPr/>
          <p:nvPr/>
        </p:nvSpPr>
        <p:spPr bwMode="auto">
          <a:xfrm rot="16200000">
            <a:off x="6747219" y="1443052"/>
            <a:ext cx="554947" cy="885820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4751" y="5924815"/>
            <a:ext cx="232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</a:t>
            </a:r>
            <a:r>
              <a:rPr lang="ru-RU" dirty="0" err="1" smtClean="0"/>
              <a:t>каталог-нп.рф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448501" y="5924815"/>
            <a:ext cx="15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www.ckp-rf.ru</a:t>
            </a:r>
            <a:endParaRPr lang="ru-RU" dirty="0"/>
          </a:p>
        </p:txBody>
      </p:sp>
      <p:sp>
        <p:nvSpPr>
          <p:cNvPr id="31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800" dirty="0" smtClean="0">
                <a:solidFill>
                  <a:schemeClr val="bg1"/>
                </a:solidFill>
              </a:rPr>
              <a:t>17 сентября 2015</a:t>
            </a:r>
            <a:endParaRPr lang="ru-RU" altLang="ru-RU" sz="8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71750" y="1343024"/>
            <a:ext cx="4000500" cy="820412"/>
          </a:xfrm>
          <a:prstGeom prst="round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Консолидированная база данных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научного оборудования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474" y="2266949"/>
            <a:ext cx="3639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Федеральный каталог </a:t>
            </a:r>
            <a:r>
              <a:rPr lang="ru-RU" sz="1400" dirty="0" smtClean="0"/>
              <a:t>высокотехнологичного  оборудования и  объектов  научного  потенциала  РФ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10386" y="2266949"/>
            <a:ext cx="3458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Федеральный каталог</a:t>
            </a:r>
            <a:br>
              <a:rPr lang="ru-RU" sz="1400" dirty="0" smtClean="0"/>
            </a:br>
            <a:r>
              <a:rPr lang="ru-RU" sz="1400" dirty="0" smtClean="0"/>
              <a:t>центров коллективного пользования научным оборудованием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en-US" altLang="ru-RU" sz="1200" dirty="0" smtClean="0">
                <a:solidFill>
                  <a:srgbClr val="003F82"/>
                </a:solidFill>
                <a:latin typeface="Myriad Pro" charset="0"/>
              </a:rPr>
              <a:t>http://issek.hse.ru/classifier</a:t>
            </a:r>
            <a:endParaRPr lang="ru-RU" altLang="ru-RU" sz="1200" dirty="0" smtClean="0">
              <a:solidFill>
                <a:srgbClr val="003F82"/>
              </a:solidFill>
              <a:latin typeface="Myriad Pro" charset="0"/>
            </a:endParaRPr>
          </a:p>
          <a:p>
            <a:r>
              <a:rPr lang="en-US" altLang="ru-RU" sz="1200" dirty="0" smtClean="0">
                <a:solidFill>
                  <a:srgbClr val="003F82"/>
                </a:solidFill>
                <a:latin typeface="Myriad Pro" charset="0"/>
              </a:rPr>
              <a:t>asuslov@hse.ru</a:t>
            </a:r>
            <a:endParaRPr lang="ru-RU" altLang="ru-RU" sz="1200" dirty="0" smtClean="0">
              <a:solidFill>
                <a:srgbClr val="003F82"/>
              </a:solidFill>
              <a:latin typeface="Myriad Pro" charset="0"/>
            </a:endParaRPr>
          </a:p>
          <a:p>
            <a:r>
              <a:rPr lang="en-US" altLang="ru-RU" sz="1200" dirty="0" smtClean="0">
                <a:solidFill>
                  <a:srgbClr val="003F82"/>
                </a:solidFill>
                <a:latin typeface="Myriad Pro" charset="0"/>
              </a:rPr>
              <a:t>www.hse.ru</a:t>
            </a:r>
            <a:endParaRPr lang="ru-RU" altLang="ru-RU" sz="1200" dirty="0" smtClean="0">
              <a:solidFill>
                <a:srgbClr val="003F82"/>
              </a:solidFill>
              <a:latin typeface="Myriad Pro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499</Words>
  <Application>Microsoft Office PowerPoint</Application>
  <PresentationFormat>Экран (4:3)</PresentationFormat>
  <Paragraphs>100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Разработка классификатора научного оборудования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asuslov</cp:lastModifiedBy>
  <cp:revision>31</cp:revision>
  <dcterms:created xsi:type="dcterms:W3CDTF">2010-09-30T06:45:29Z</dcterms:created>
  <dcterms:modified xsi:type="dcterms:W3CDTF">2015-09-16T13:44:57Z</dcterms:modified>
</cp:coreProperties>
</file>