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270" r:id="rId3"/>
    <p:sldId id="268" r:id="rId4"/>
    <p:sldId id="271" r:id="rId5"/>
    <p:sldId id="293" r:id="rId6"/>
    <p:sldId id="286" r:id="rId7"/>
    <p:sldId id="295" r:id="rId8"/>
    <p:sldId id="272" r:id="rId9"/>
    <p:sldId id="273" r:id="rId10"/>
    <p:sldId id="274" r:id="rId11"/>
    <p:sldId id="275" r:id="rId12"/>
    <p:sldId id="287" r:id="rId13"/>
    <p:sldId id="296" r:id="rId14"/>
    <p:sldId id="277" r:id="rId15"/>
    <p:sldId id="278" r:id="rId16"/>
    <p:sldId id="279" r:id="rId17"/>
    <p:sldId id="280" r:id="rId18"/>
    <p:sldId id="297" r:id="rId19"/>
    <p:sldId id="281" r:id="rId20"/>
    <p:sldId id="290" r:id="rId21"/>
    <p:sldId id="291" r:id="rId22"/>
    <p:sldId id="292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3"/>
    <a:srgbClr val="90BEEB"/>
    <a:srgbClr val="58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SSEK\C&#1090;&#1072;&#1090;&#1080;&#1089;&#1090;&#1080;&#1082;&#1072;\&#1055;&#1088;&#1077;&#1079;&#1077;&#1085;&#1090;&#1072;&#1094;&#1080;&#1080;\&#1052;&#1072;&#1090;&#1077;&#1088;&#1080;&#1072;&#1083;&#1099;%20&#1082;%20&#1087;&#1088;&#1077;&#1079;&#1077;&#1085;&#1090;&#1072;&#1094;&#1080;&#1080;%20&#1051;&#1052;%20(&#1085;&#1072;&#1091;&#1082;&#1072;%20&#1074;%20&#1056;&#1086;&#1089;&#1089;&#1080;&#1080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fursov\Desktop\&#1044;&#1086;&#1082;&#1083;&#1072;&#1076;%20&#1082;&#1086;%20&#1044;&#1085;&#1102;%20&#1053;&#1072;&#1091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ursov\Desktop\&#1051;&#1052;%20&#1058;&#1040;&#1057;&#1057;%20&#1052;&#1072;&#1090;&#1077;&#1088;&#1080;&#1072;&#1083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SSEK\C&#1090;&#1072;&#1090;&#1080;&#1089;&#1090;&#1080;&#1082;&#1072;\&#1055;&#1088;&#1077;&#1079;&#1077;&#1085;&#1090;&#1072;&#1094;&#1080;&#1080;\&#1052;&#1072;&#1090;&#1077;&#1088;&#1080;&#1072;&#1083;&#1099;%20&#1082;%20&#1087;&#1088;&#1077;&#1079;&#1077;&#1085;&#1090;&#1072;&#1094;&#1080;&#1080;%20&#1051;&#1052;%20(&#1085;&#1072;&#1091;&#1082;&#1072;%20&#1074;%20&#1056;&#1086;&#1089;&#1089;&#1080;&#1080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ursov\AppData\Local\Microsoft\Windows\Temporary%20Internet%20Files\Content.Outlook\HT7LPXUJ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fursov\Desktop\&#1050;&#1086;&#1087;&#1080;&#1103;%20&#1054;&#1089;&#1085;&#1086;&#1074;&#1085;&#1099;&#1077;%20&#1087;&#1086;&#1082;&#1072;&#1079;&#1072;&#1090;&#1077;&#1083;&#1080;%20&#1087;&#1091;&#1073;&#1083;&#1080;&#1082;&#1072;&#1094;&#1080;&#1086;&#1085;&#1085;&#1086;&#1081;%20&#1072;&#1082;&#1090;&#1080;&#1074;&#1085;&#1086;&#1089;&#1090;&#1080;%202%20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fursov\Desktop\&#1050;&#1086;&#1087;&#1080;&#1103;%20&#1054;&#1089;&#1085;&#1086;&#1074;&#1085;&#1099;&#1077;%20&#1087;&#1086;&#1082;&#1072;&#1079;&#1072;&#1090;&#1077;&#1083;&#1080;%20&#1087;&#1091;&#1073;&#1083;&#1080;&#1082;&#1072;&#1094;&#1080;&#1086;&#1085;&#1085;&#1086;&#1081;%20&#1072;&#1082;&#1090;&#1080;&#1074;&#1085;&#1086;&#1089;&#1090;&#1080;%202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fursov\AppData\Local\Microsoft\Windows\Temporary%20Internet%20Files\Content.Outlook\HT7LPXUJ\Data%20for%20my%20slid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yachenko\Desktop\&#1057;&#1083;&#1072;&#1081;&#1076;&#1099;%20&#1074;%20&#1058;&#1040;&#1057;&#1057;\Data%20for%20my%20slid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efedova\Desktop\&#1054;&#1090;&#1085;&#1086;&#1096;&#1077;&#1085;&#1080;&#1077;%20&#1082;%20&#1085;&#1072;&#1091;&#1082;&#1077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ownloads\&#1054;&#1090;&#1085;&#1086;&#1096;&#1077;&#1085;&#1080;&#1077;%20&#1082;%20&#1085;&#1072;&#1091;&#1082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62204724409472E-2"/>
          <c:y val="2.7502382096087078E-2"/>
          <c:w val="0.93690157480314962"/>
          <c:h val="0.9175428580428225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'сокр масшт'!$A$5</c:f>
              <c:strCache>
                <c:ptCount val="1"/>
                <c:pt idx="0">
                  <c:v>Число организаций, выполняющих научные исследования и разработки, единиц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'сокр масшт'!$B$2:$Z$2</c:f>
              <c:numCache>
                <c:formatCode>General</c:formatCode>
                <c:ptCount val="25"/>
                <c:pt idx="0">
                  <c:v>1990</c:v>
                </c:pt>
                <c:pt idx="2">
                  <c:v>1992</c:v>
                </c:pt>
                <c:pt idx="4">
                  <c:v>1994</c:v>
                </c:pt>
                <c:pt idx="6">
                  <c:v>1996</c:v>
                </c:pt>
                <c:pt idx="8">
                  <c:v>1998</c:v>
                </c:pt>
                <c:pt idx="10">
                  <c:v>2000</c:v>
                </c:pt>
                <c:pt idx="12">
                  <c:v>2002</c:v>
                </c:pt>
                <c:pt idx="14">
                  <c:v>2004</c:v>
                </c:pt>
                <c:pt idx="16">
                  <c:v>2006</c:v>
                </c:pt>
                <c:pt idx="18">
                  <c:v>2008</c:v>
                </c:pt>
                <c:pt idx="20">
                  <c:v>2010</c:v>
                </c:pt>
                <c:pt idx="22">
                  <c:v>2012</c:v>
                </c:pt>
                <c:pt idx="24">
                  <c:v>2014</c:v>
                </c:pt>
              </c:numCache>
            </c:numRef>
          </c:cat>
          <c:val>
            <c:numRef>
              <c:f>'сокр масшт'!$B$6:$Z$6</c:f>
              <c:numCache>
                <c:formatCode>General</c:formatCode>
                <c:ptCount val="25"/>
                <c:pt idx="0">
                  <c:v>464.6</c:v>
                </c:pt>
                <c:pt idx="1">
                  <c:v>456.4</c:v>
                </c:pt>
                <c:pt idx="2">
                  <c:v>455.5</c:v>
                </c:pt>
                <c:pt idx="3">
                  <c:v>426.9</c:v>
                </c:pt>
                <c:pt idx="4">
                  <c:v>396.8</c:v>
                </c:pt>
                <c:pt idx="5">
                  <c:v>405.9</c:v>
                </c:pt>
                <c:pt idx="6">
                  <c:v>412.2</c:v>
                </c:pt>
                <c:pt idx="7">
                  <c:v>413.7</c:v>
                </c:pt>
                <c:pt idx="8">
                  <c:v>401.9</c:v>
                </c:pt>
                <c:pt idx="9">
                  <c:v>408.9</c:v>
                </c:pt>
                <c:pt idx="10">
                  <c:v>409.9</c:v>
                </c:pt>
                <c:pt idx="11">
                  <c:v>403.7</c:v>
                </c:pt>
                <c:pt idx="12">
                  <c:v>390.6</c:v>
                </c:pt>
                <c:pt idx="13">
                  <c:v>379.7</c:v>
                </c:pt>
                <c:pt idx="14">
                  <c:v>365.6</c:v>
                </c:pt>
                <c:pt idx="15">
                  <c:v>356.6</c:v>
                </c:pt>
                <c:pt idx="16">
                  <c:v>362.2</c:v>
                </c:pt>
                <c:pt idx="17">
                  <c:v>395.7</c:v>
                </c:pt>
                <c:pt idx="18">
                  <c:v>366.6</c:v>
                </c:pt>
                <c:pt idx="19">
                  <c:v>353.6</c:v>
                </c:pt>
                <c:pt idx="20">
                  <c:v>349.2</c:v>
                </c:pt>
                <c:pt idx="21">
                  <c:v>368.2</c:v>
                </c:pt>
                <c:pt idx="22">
                  <c:v>356.6</c:v>
                </c:pt>
                <c:pt idx="23">
                  <c:v>360.5</c:v>
                </c:pt>
                <c:pt idx="24">
                  <c:v>360.4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6104080"/>
        <c:axId val="176104640"/>
      </c:barChart>
      <c:lineChart>
        <c:grouping val="standard"/>
        <c:varyColors val="0"/>
        <c:ser>
          <c:idx val="0"/>
          <c:order val="0"/>
          <c:tx>
            <c:strRef>
              <c:f>'сокр масшт'!$A$3</c:f>
              <c:strCache>
                <c:ptCount val="1"/>
                <c:pt idx="0">
                  <c:v>Численность персонала, выполнявшего исследования и разработки, тыс. чел.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541666666666682E-2"/>
                  <c:y val="-2.93775445117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527777777777896E-3"/>
                  <c:y val="-1.687646174078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986111111111144E-2"/>
                  <c:y val="-2.6877327957539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930555555555578E-2"/>
                  <c:y val="-3.6878194174298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041666666666684E-2"/>
                  <c:y val="-3.9378410728488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0847222222222246E-2"/>
                  <c:y val="-3.1877761065919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9180555555555574E-2"/>
                  <c:y val="1.562635346368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9180555555555574E-2"/>
                  <c:y val="2.0626786572065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9180555555555574E-2"/>
                  <c:y val="2.3127003126255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9180555555555574E-2"/>
                  <c:y val="1.8126570017875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'сокр масшт'!$B$2:$Z$2</c:f>
              <c:numCache>
                <c:formatCode>General</c:formatCode>
                <c:ptCount val="25"/>
                <c:pt idx="0">
                  <c:v>1990</c:v>
                </c:pt>
                <c:pt idx="2">
                  <c:v>1992</c:v>
                </c:pt>
                <c:pt idx="4">
                  <c:v>1994</c:v>
                </c:pt>
                <c:pt idx="6">
                  <c:v>1996</c:v>
                </c:pt>
                <c:pt idx="8">
                  <c:v>1998</c:v>
                </c:pt>
                <c:pt idx="10">
                  <c:v>2000</c:v>
                </c:pt>
                <c:pt idx="12">
                  <c:v>2002</c:v>
                </c:pt>
                <c:pt idx="14">
                  <c:v>2004</c:v>
                </c:pt>
                <c:pt idx="16">
                  <c:v>2006</c:v>
                </c:pt>
                <c:pt idx="18">
                  <c:v>2008</c:v>
                </c:pt>
                <c:pt idx="20">
                  <c:v>2010</c:v>
                </c:pt>
                <c:pt idx="22">
                  <c:v>2012</c:v>
                </c:pt>
                <c:pt idx="24">
                  <c:v>2014</c:v>
                </c:pt>
              </c:numCache>
            </c:numRef>
          </c:cat>
          <c:val>
            <c:numRef>
              <c:f>'сокр масшт'!$B$3:$Z$3</c:f>
              <c:numCache>
                <c:formatCode>0.0</c:formatCode>
                <c:ptCount val="25"/>
                <c:pt idx="0">
                  <c:v>1943.4</c:v>
                </c:pt>
                <c:pt idx="1">
                  <c:v>1677.8</c:v>
                </c:pt>
                <c:pt idx="2">
                  <c:v>1532.6</c:v>
                </c:pt>
                <c:pt idx="3">
                  <c:v>1315</c:v>
                </c:pt>
                <c:pt idx="4">
                  <c:v>1106.3</c:v>
                </c:pt>
                <c:pt idx="5">
                  <c:v>1061.0439999999999</c:v>
                </c:pt>
                <c:pt idx="6">
                  <c:v>990.74300000000005</c:v>
                </c:pt>
                <c:pt idx="7">
                  <c:v>934.6369999999996</c:v>
                </c:pt>
                <c:pt idx="8">
                  <c:v>855.19</c:v>
                </c:pt>
                <c:pt idx="9">
                  <c:v>872.36300000000006</c:v>
                </c:pt>
                <c:pt idx="10">
                  <c:v>887.72900000000004</c:v>
                </c:pt>
                <c:pt idx="11">
                  <c:v>885.56799999999964</c:v>
                </c:pt>
                <c:pt idx="12">
                  <c:v>870.87800000000004</c:v>
                </c:pt>
                <c:pt idx="13">
                  <c:v>858.47</c:v>
                </c:pt>
                <c:pt idx="14">
                  <c:v>839.3379999999994</c:v>
                </c:pt>
                <c:pt idx="15">
                  <c:v>813.20699999999999</c:v>
                </c:pt>
                <c:pt idx="16">
                  <c:v>807.06599999999969</c:v>
                </c:pt>
                <c:pt idx="17">
                  <c:v>801.13499999999999</c:v>
                </c:pt>
                <c:pt idx="18">
                  <c:v>761.25199999999961</c:v>
                </c:pt>
                <c:pt idx="19">
                  <c:v>742.43299999999965</c:v>
                </c:pt>
                <c:pt idx="20">
                  <c:v>736.54</c:v>
                </c:pt>
                <c:pt idx="21">
                  <c:v>735.27300000000037</c:v>
                </c:pt>
                <c:pt idx="22">
                  <c:v>726.31799999999964</c:v>
                </c:pt>
                <c:pt idx="23">
                  <c:v>727.029</c:v>
                </c:pt>
                <c:pt idx="24">
                  <c:v>732.27400000000034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04080"/>
        <c:axId val="176104640"/>
      </c:lineChart>
      <c:lineChart>
        <c:grouping val="standard"/>
        <c:varyColors val="0"/>
        <c:ser>
          <c:idx val="1"/>
          <c:order val="1"/>
          <c:tx>
            <c:strRef>
              <c:f>'сокр масшт'!$A$4</c:f>
              <c:strCache>
                <c:ptCount val="1"/>
                <c:pt idx="0">
                  <c:v>Внутренние затраты на исследования и разработки - всего млрд руб. в постоянных ценах 1989 г.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916666666666715E-3"/>
                  <c:y val="6.2505413854738851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36111111111122E-2"/>
                  <c:y val="-2.6877327957539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1180555555555656E-2"/>
                  <c:y val="-3.1877761065919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8680555555555572E-2"/>
                  <c:y val="2.3127003126254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'сокр масшт'!$B$2:$Z$2</c:f>
              <c:numCache>
                <c:formatCode>General</c:formatCode>
                <c:ptCount val="25"/>
                <c:pt idx="0">
                  <c:v>1990</c:v>
                </c:pt>
                <c:pt idx="2">
                  <c:v>1992</c:v>
                </c:pt>
                <c:pt idx="4">
                  <c:v>1994</c:v>
                </c:pt>
                <c:pt idx="6">
                  <c:v>1996</c:v>
                </c:pt>
                <c:pt idx="8">
                  <c:v>1998</c:v>
                </c:pt>
                <c:pt idx="10">
                  <c:v>2000</c:v>
                </c:pt>
                <c:pt idx="12">
                  <c:v>2002</c:v>
                </c:pt>
                <c:pt idx="14">
                  <c:v>2004</c:v>
                </c:pt>
                <c:pt idx="16">
                  <c:v>2006</c:v>
                </c:pt>
                <c:pt idx="18">
                  <c:v>2008</c:v>
                </c:pt>
                <c:pt idx="20">
                  <c:v>2010</c:v>
                </c:pt>
                <c:pt idx="22">
                  <c:v>2012</c:v>
                </c:pt>
                <c:pt idx="24">
                  <c:v>2014</c:v>
                </c:pt>
              </c:numCache>
            </c:numRef>
          </c:cat>
          <c:val>
            <c:numRef>
              <c:f>'сокр масшт'!$B$4:$Z$4</c:f>
              <c:numCache>
                <c:formatCode>General</c:formatCode>
                <c:ptCount val="25"/>
                <c:pt idx="0">
                  <c:v>10.9</c:v>
                </c:pt>
                <c:pt idx="1">
                  <c:v>7.3</c:v>
                </c:pt>
                <c:pt idx="2">
                  <c:v>3.2</c:v>
                </c:pt>
                <c:pt idx="3">
                  <c:v>3.1</c:v>
                </c:pt>
                <c:pt idx="4">
                  <c:v>2.9</c:v>
                </c:pt>
                <c:pt idx="5">
                  <c:v>2.5</c:v>
                </c:pt>
                <c:pt idx="6">
                  <c:v>2.7</c:v>
                </c:pt>
                <c:pt idx="7">
                  <c:v>3</c:v>
                </c:pt>
                <c:pt idx="8">
                  <c:v>2.6</c:v>
                </c:pt>
                <c:pt idx="9">
                  <c:v>2.9</c:v>
                </c:pt>
                <c:pt idx="10">
                  <c:v>3.3</c:v>
                </c:pt>
                <c:pt idx="11">
                  <c:v>3.9</c:v>
                </c:pt>
                <c:pt idx="12">
                  <c:v>4.3</c:v>
                </c:pt>
                <c:pt idx="13">
                  <c:v>4.8</c:v>
                </c:pt>
                <c:pt idx="14">
                  <c:v>4.5999999999999996</c:v>
                </c:pt>
                <c:pt idx="15" formatCode="0.0">
                  <c:v>4.5</c:v>
                </c:pt>
                <c:pt idx="16" formatCode="0.0">
                  <c:v>4.9000000000000004</c:v>
                </c:pt>
                <c:pt idx="17" formatCode="0.0">
                  <c:v>5.6</c:v>
                </c:pt>
                <c:pt idx="18" formatCode="0.0">
                  <c:v>5.5</c:v>
                </c:pt>
                <c:pt idx="19" formatCode="0.0">
                  <c:v>6.1</c:v>
                </c:pt>
                <c:pt idx="20" formatCode="0.0">
                  <c:v>5.7</c:v>
                </c:pt>
                <c:pt idx="21" formatCode="0.0">
                  <c:v>5.8</c:v>
                </c:pt>
                <c:pt idx="22" formatCode="0.0">
                  <c:v>6.1</c:v>
                </c:pt>
                <c:pt idx="23" formatCode="0.0">
                  <c:v>6.3</c:v>
                </c:pt>
                <c:pt idx="24" formatCode="0.0">
                  <c:v>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05760"/>
        <c:axId val="176105200"/>
      </c:lineChart>
      <c:catAx>
        <c:axId val="1761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04640"/>
        <c:crosses val="autoZero"/>
        <c:auto val="1"/>
        <c:lblAlgn val="ctr"/>
        <c:lblOffset val="100"/>
        <c:noMultiLvlLbl val="0"/>
      </c:catAx>
      <c:valAx>
        <c:axId val="176104640"/>
        <c:scaling>
          <c:orientation val="minMax"/>
          <c:max val="25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04080"/>
        <c:crosses val="autoZero"/>
        <c:crossBetween val="between"/>
      </c:valAx>
      <c:valAx>
        <c:axId val="176105200"/>
        <c:scaling>
          <c:orientation val="minMax"/>
          <c:max val="12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05760"/>
        <c:crosses val="max"/>
        <c:crossBetween val="between"/>
      </c:valAx>
      <c:catAx>
        <c:axId val="176105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1052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64924339996055E-4"/>
          <c:y val="2.6715239829993929E-2"/>
          <c:w val="0.98335903142596581"/>
          <c:h val="0.71324380652166086"/>
        </c:manualLayout>
      </c:layout>
      <c:lineChart>
        <c:grouping val="standard"/>
        <c:varyColors val="0"/>
        <c:ser>
          <c:idx val="0"/>
          <c:order val="0"/>
          <c:tx>
            <c:strRef>
              <c:f>'Интерес к научным темам'!$B$3</c:f>
              <c:strCache>
                <c:ptCount val="1"/>
                <c:pt idx="0">
                  <c:v>Environmental issues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8575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2.7993113297584672E-2"/>
                  <c:y val="-2.5638691556813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темам'!$C$3:$F$3</c:f>
              <c:numCache>
                <c:formatCode>0</c:formatCode>
                <c:ptCount val="4"/>
                <c:pt idx="0">
                  <c:v>85</c:v>
                </c:pt>
                <c:pt idx="1">
                  <c:v>88</c:v>
                </c:pt>
                <c:pt idx="2">
                  <c:v>86</c:v>
                </c:pt>
                <c:pt idx="3">
                  <c:v>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'Интерес к научным темам'!$B$4</c:f>
              <c:strCache>
                <c:ptCount val="1"/>
                <c:pt idx="0">
                  <c:v>Developments in medicine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857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382002338364209E-2"/>
                  <c:y val="1.3984740849171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993113297584672E-2"/>
                  <c:y val="-6.99237042458554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темам'!$C$4:$F$4</c:f>
              <c:numCache>
                <c:formatCode>0</c:formatCode>
                <c:ptCount val="4"/>
                <c:pt idx="0">
                  <c:v>84</c:v>
                </c:pt>
                <c:pt idx="1">
                  <c:v>86</c:v>
                </c:pt>
                <c:pt idx="2">
                  <c:v>88</c:v>
                </c:pt>
                <c:pt idx="3">
                  <c:v>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'Интерес к научным темам'!$B$5</c:f>
              <c:strCache>
                <c:ptCount val="1"/>
                <c:pt idx="0">
                  <c:v>International affairs</c:v>
                </c:pt>
              </c:strCache>
            </c:strRef>
          </c:tx>
          <c:spPr>
            <a:ln w="571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57150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2.7993113297584672E-2"/>
                  <c:y val="4.66158028305702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темам'!$C$5:$F$5</c:f>
              <c:numCache>
                <c:formatCode>0</c:formatCode>
                <c:ptCount val="4"/>
                <c:pt idx="0">
                  <c:v>79</c:v>
                </c:pt>
                <c:pt idx="1">
                  <c:v>78</c:v>
                </c:pt>
                <c:pt idx="2">
                  <c:v>75</c:v>
                </c:pt>
                <c:pt idx="3">
                  <c:v>76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'Интерес к научным темам'!$B$6</c:f>
              <c:strCache>
                <c:ptCount val="1"/>
                <c:pt idx="0">
                  <c:v>Educational issues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8575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3.2159780419923491E-2"/>
                  <c:y val="-2.5638691556813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темам'!$C$6:$F$6</c:f>
              <c:numCache>
                <c:formatCode>0</c:formatCode>
                <c:ptCount val="4"/>
                <c:pt idx="0">
                  <c:v>77</c:v>
                </c:pt>
                <c:pt idx="1">
                  <c:v>78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'Интерес к научным темам'!$B$7</c:f>
              <c:strCache>
                <c:ptCount val="1"/>
                <c:pt idx="0">
                  <c:v>Inventions and new technologies</c:v>
                </c:pt>
              </c:strCache>
            </c:strRef>
          </c:tx>
          <c:spPr>
            <a:ln w="76200" cap="rnd" cmpd="sng" algn="ctr">
              <a:solidFill>
                <a:schemeClr val="accent5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762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382002338364209E-2"/>
                  <c:y val="-1.8646321132228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382002338364313E-2"/>
                  <c:y val="-2.0977111273756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770891379144055E-2"/>
                  <c:y val="6.99237042458554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темам'!$C$7:$F$7</c:f>
              <c:numCache>
                <c:formatCode>0</c:formatCode>
                <c:ptCount val="4"/>
                <c:pt idx="0">
                  <c:v>67</c:v>
                </c:pt>
                <c:pt idx="1">
                  <c:v>72</c:v>
                </c:pt>
                <c:pt idx="2">
                  <c:v>76</c:v>
                </c:pt>
                <c:pt idx="3">
                  <c:v>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'Интерес к научным темам'!$B$8</c:f>
              <c:strCache>
                <c:ptCount val="1"/>
                <c:pt idx="0">
                  <c:v>Scientific discoveries</c:v>
                </c:pt>
              </c:strCache>
            </c:strRef>
          </c:tx>
          <c:spPr>
            <a:ln w="7620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762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382002338364209E-2"/>
                  <c:y val="1.1653950707642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темам'!$C$8:$F$8</c:f>
              <c:numCache>
                <c:formatCode>0</c:formatCode>
                <c:ptCount val="4"/>
                <c:pt idx="0">
                  <c:v>66.3</c:v>
                </c:pt>
                <c:pt idx="1">
                  <c:v>69.7</c:v>
                </c:pt>
                <c:pt idx="2">
                  <c:v>72.2</c:v>
                </c:pt>
                <c:pt idx="3">
                  <c:v>61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'Интерес к научным темам'!$B$9</c:f>
              <c:strCache>
                <c:ptCount val="1"/>
                <c:pt idx="0">
                  <c:v>Use of nuclear energy</c:v>
                </c:pt>
              </c:strCache>
            </c:strRef>
          </c:tx>
          <c:spPr>
            <a:ln w="28575" cap="rnd" cmpd="sng" algn="ctr">
              <a:solidFill>
                <a:schemeClr val="accent1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857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темам'!$C$9:$F$9</c:f>
              <c:numCache>
                <c:formatCode>0</c:formatCode>
                <c:ptCount val="4"/>
                <c:pt idx="0">
                  <c:v>59</c:v>
                </c:pt>
                <c:pt idx="1">
                  <c:v>60</c:v>
                </c:pt>
                <c:pt idx="2">
                  <c:v>60</c:v>
                </c:pt>
                <c:pt idx="3">
                  <c:v>44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'Интерес к научным темам'!$B$10</c:f>
              <c:strCache>
                <c:ptCount val="1"/>
                <c:pt idx="0">
                  <c:v>Space research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2857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9382002338364209E-2"/>
                  <c:y val="1.631553099069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темам'!$C$10:$F$10</c:f>
              <c:numCache>
                <c:formatCode>0</c:formatCode>
                <c:ptCount val="4"/>
                <c:pt idx="0">
                  <c:v>58</c:v>
                </c:pt>
                <c:pt idx="1">
                  <c:v>63</c:v>
                </c:pt>
                <c:pt idx="2">
                  <c:v>69</c:v>
                </c:pt>
                <c:pt idx="3">
                  <c:v>49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'Интерес к научным темам'!$B$11</c:f>
              <c:strCache>
                <c:ptCount val="1"/>
                <c:pt idx="0">
                  <c:v>Information technologies</c:v>
                </c:pt>
              </c:strCache>
            </c:strRef>
          </c:tx>
          <c:spPr>
            <a:ln w="57150" cap="rnd" cmpd="sng" algn="ctr">
              <a:solidFill>
                <a:schemeClr val="accent3">
                  <a:lumMod val="60000"/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5715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'Интерес к научным темам'!$C$2:$F$2</c:f>
              <c:numCache>
                <c:formatCode>0</c:formatCode>
                <c:ptCount val="4"/>
                <c:pt idx="0" formatCode="General">
                  <c:v>2006</c:v>
                </c:pt>
                <c:pt idx="1">
                  <c:v>2009</c:v>
                </c:pt>
                <c:pt idx="2" formatCode="General">
                  <c:v>2011</c:v>
                </c:pt>
                <c:pt idx="3" formatCode="General">
                  <c:v>2014</c:v>
                </c:pt>
              </c:numCache>
            </c:numRef>
          </c:cat>
          <c:val>
            <c:numRef>
              <c:f>'Интерес к научным темам'!$C$11:$F$11</c:f>
              <c:numCache>
                <c:formatCode>0</c:formatCode>
                <c:ptCount val="4"/>
                <c:pt idx="0">
                  <c:v>52</c:v>
                </c:pt>
                <c:pt idx="1">
                  <c:v>52</c:v>
                </c:pt>
                <c:pt idx="2">
                  <c:v>56</c:v>
                </c:pt>
                <c:pt idx="3">
                  <c:v>58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700064"/>
        <c:axId val="178700624"/>
      </c:lineChart>
      <c:catAx>
        <c:axId val="17870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00624"/>
        <c:crosses val="autoZero"/>
        <c:auto val="0"/>
        <c:lblAlgn val="ctr"/>
        <c:lblOffset val="100"/>
        <c:noMultiLvlLbl val="0"/>
      </c:catAx>
      <c:valAx>
        <c:axId val="178700624"/>
        <c:scaling>
          <c:orientation val="minMax"/>
          <c:min val="40"/>
        </c:scaling>
        <c:delete val="1"/>
        <c:axPos val="l"/>
        <c:numFmt formatCode="0" sourceLinked="1"/>
        <c:majorTickMark val="none"/>
        <c:minorTickMark val="none"/>
        <c:tickLblPos val="nextTo"/>
        <c:crossAx val="17870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6666668489355697E-2"/>
          <c:y val="0.80906607624877125"/>
          <c:w val="0.98229363323421182"/>
          <c:h val="0.17694918290205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91776027996541E-2"/>
          <c:y val="3.1888177269961189E-2"/>
          <c:w val="0.93993044619422572"/>
          <c:h val="0.56395873573991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'2'!$B$50</c:f>
              <c:strCache>
                <c:ptCount val="1"/>
                <c:pt idx="0">
                  <c:v>Scientists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'2'!$D$49:$V$49</c:f>
              <c:strCache>
                <c:ptCount val="19"/>
                <c:pt idx="0">
                  <c:v>Russia</c:v>
                </c:pt>
                <c:pt idx="1">
                  <c:v>Belgium</c:v>
                </c:pt>
                <c:pt idx="2">
                  <c:v>Сzech Republic</c:v>
                </c:pt>
                <c:pt idx="3">
                  <c:v>Denmark</c:v>
                </c:pt>
                <c:pt idx="4">
                  <c:v>Germany</c:v>
                </c:pt>
                <c:pt idx="5">
                  <c:v>Ireland</c:v>
                </c:pt>
                <c:pt idx="6">
                  <c:v>Spain</c:v>
                </c:pt>
                <c:pt idx="7">
                  <c:v>France</c:v>
                </c:pt>
                <c:pt idx="8">
                  <c:v>Italy</c:v>
                </c:pt>
                <c:pt idx="9">
                  <c:v>Latvia</c:v>
                </c:pt>
                <c:pt idx="10">
                  <c:v>Luxembourg</c:v>
                </c:pt>
                <c:pt idx="11">
                  <c:v>Hungary</c:v>
                </c:pt>
                <c:pt idx="12">
                  <c:v>The Netherlands</c:v>
                </c:pt>
                <c:pt idx="13">
                  <c:v>Austria</c:v>
                </c:pt>
                <c:pt idx="14">
                  <c:v>Portugal</c:v>
                </c:pt>
                <c:pt idx="15">
                  <c:v>Slovenia</c:v>
                </c:pt>
                <c:pt idx="16">
                  <c:v>Finland</c:v>
                </c:pt>
                <c:pt idx="17">
                  <c:v>Sweden</c:v>
                </c:pt>
                <c:pt idx="18">
                  <c:v>United Kingdom</c:v>
                </c:pt>
              </c:strCache>
            </c:strRef>
          </c:cat>
          <c:val>
            <c:numRef>
              <c:f>'2'!$D$50:$V$50</c:f>
              <c:numCache>
                <c:formatCode>General</c:formatCode>
                <c:ptCount val="19"/>
                <c:pt idx="0">
                  <c:v>64</c:v>
                </c:pt>
                <c:pt idx="1">
                  <c:v>68</c:v>
                </c:pt>
                <c:pt idx="2">
                  <c:v>79</c:v>
                </c:pt>
                <c:pt idx="3">
                  <c:v>72</c:v>
                </c:pt>
                <c:pt idx="4">
                  <c:v>60</c:v>
                </c:pt>
                <c:pt idx="5">
                  <c:v>68</c:v>
                </c:pt>
                <c:pt idx="6">
                  <c:v>80</c:v>
                </c:pt>
                <c:pt idx="7">
                  <c:v>59</c:v>
                </c:pt>
                <c:pt idx="8">
                  <c:v>61</c:v>
                </c:pt>
                <c:pt idx="9">
                  <c:v>65</c:v>
                </c:pt>
                <c:pt idx="10">
                  <c:v>68</c:v>
                </c:pt>
                <c:pt idx="11">
                  <c:v>55.000000000000007</c:v>
                </c:pt>
                <c:pt idx="12">
                  <c:v>66</c:v>
                </c:pt>
                <c:pt idx="13">
                  <c:v>64</c:v>
                </c:pt>
                <c:pt idx="14">
                  <c:v>54</c:v>
                </c:pt>
                <c:pt idx="15">
                  <c:v>64</c:v>
                </c:pt>
                <c:pt idx="16">
                  <c:v>62</c:v>
                </c:pt>
                <c:pt idx="17">
                  <c:v>81</c:v>
                </c:pt>
                <c:pt idx="18">
                  <c:v>74</c:v>
                </c:pt>
              </c:numCache>
            </c:numRef>
          </c:val>
        </c:ser>
        <c:ser>
          <c:idx val="1"/>
          <c:order val="1"/>
          <c:tx>
            <c:strRef>
              <c:f>'2'!$B$51</c:f>
              <c:strCache>
                <c:ptCount val="1"/>
                <c:pt idx="0">
                  <c:v>Journalists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'2'!$D$49:$V$49</c:f>
              <c:strCache>
                <c:ptCount val="19"/>
                <c:pt idx="0">
                  <c:v>Russia</c:v>
                </c:pt>
                <c:pt idx="1">
                  <c:v>Belgium</c:v>
                </c:pt>
                <c:pt idx="2">
                  <c:v>Сzech Republic</c:v>
                </c:pt>
                <c:pt idx="3">
                  <c:v>Denmark</c:v>
                </c:pt>
                <c:pt idx="4">
                  <c:v>Germany</c:v>
                </c:pt>
                <c:pt idx="5">
                  <c:v>Ireland</c:v>
                </c:pt>
                <c:pt idx="6">
                  <c:v>Spain</c:v>
                </c:pt>
                <c:pt idx="7">
                  <c:v>France</c:v>
                </c:pt>
                <c:pt idx="8">
                  <c:v>Italy</c:v>
                </c:pt>
                <c:pt idx="9">
                  <c:v>Latvia</c:v>
                </c:pt>
                <c:pt idx="10">
                  <c:v>Luxembourg</c:v>
                </c:pt>
                <c:pt idx="11">
                  <c:v>Hungary</c:v>
                </c:pt>
                <c:pt idx="12">
                  <c:v>The Netherlands</c:v>
                </c:pt>
                <c:pt idx="13">
                  <c:v>Austria</c:v>
                </c:pt>
                <c:pt idx="14">
                  <c:v>Portugal</c:v>
                </c:pt>
                <c:pt idx="15">
                  <c:v>Slovenia</c:v>
                </c:pt>
                <c:pt idx="16">
                  <c:v>Finland</c:v>
                </c:pt>
                <c:pt idx="17">
                  <c:v>Sweden</c:v>
                </c:pt>
                <c:pt idx="18">
                  <c:v>United Kingdom</c:v>
                </c:pt>
              </c:strCache>
            </c:strRef>
          </c:cat>
          <c:val>
            <c:numRef>
              <c:f>'2'!$D$51:$V$51</c:f>
              <c:numCache>
                <c:formatCode>General</c:formatCode>
                <c:ptCount val="19"/>
                <c:pt idx="0">
                  <c:v>21</c:v>
                </c:pt>
                <c:pt idx="1">
                  <c:v>17</c:v>
                </c:pt>
                <c:pt idx="2">
                  <c:v>8</c:v>
                </c:pt>
                <c:pt idx="3">
                  <c:v>16</c:v>
                </c:pt>
                <c:pt idx="4">
                  <c:v>20</c:v>
                </c:pt>
                <c:pt idx="5">
                  <c:v>18</c:v>
                </c:pt>
                <c:pt idx="6">
                  <c:v>6</c:v>
                </c:pt>
                <c:pt idx="7">
                  <c:v>19</c:v>
                </c:pt>
                <c:pt idx="8">
                  <c:v>15</c:v>
                </c:pt>
                <c:pt idx="9">
                  <c:v>19</c:v>
                </c:pt>
                <c:pt idx="10">
                  <c:v>25</c:v>
                </c:pt>
                <c:pt idx="11">
                  <c:v>18</c:v>
                </c:pt>
                <c:pt idx="12">
                  <c:v>33</c:v>
                </c:pt>
                <c:pt idx="13">
                  <c:v>19</c:v>
                </c:pt>
                <c:pt idx="14">
                  <c:v>12</c:v>
                </c:pt>
                <c:pt idx="15">
                  <c:v>16</c:v>
                </c:pt>
                <c:pt idx="16">
                  <c:v>23</c:v>
                </c:pt>
                <c:pt idx="17">
                  <c:v>17</c:v>
                </c:pt>
                <c:pt idx="18">
                  <c:v>10</c:v>
                </c:pt>
              </c:numCache>
            </c:numRef>
          </c:val>
        </c:ser>
        <c:ser>
          <c:idx val="3"/>
          <c:order val="2"/>
          <c:tx>
            <c:strRef>
              <c:f>'2'!$B$53</c:f>
              <c:strCache>
                <c:ptCount val="1"/>
                <c:pt idx="0">
                  <c:v>Writers and intellectuals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'2'!$D$49:$V$49</c:f>
              <c:strCache>
                <c:ptCount val="19"/>
                <c:pt idx="0">
                  <c:v>Russia</c:v>
                </c:pt>
                <c:pt idx="1">
                  <c:v>Belgium</c:v>
                </c:pt>
                <c:pt idx="2">
                  <c:v>Сzech Republic</c:v>
                </c:pt>
                <c:pt idx="3">
                  <c:v>Denmark</c:v>
                </c:pt>
                <c:pt idx="4">
                  <c:v>Germany</c:v>
                </c:pt>
                <c:pt idx="5">
                  <c:v>Ireland</c:v>
                </c:pt>
                <c:pt idx="6">
                  <c:v>Spain</c:v>
                </c:pt>
                <c:pt idx="7">
                  <c:v>France</c:v>
                </c:pt>
                <c:pt idx="8">
                  <c:v>Italy</c:v>
                </c:pt>
                <c:pt idx="9">
                  <c:v>Latvia</c:v>
                </c:pt>
                <c:pt idx="10">
                  <c:v>Luxembourg</c:v>
                </c:pt>
                <c:pt idx="11">
                  <c:v>Hungary</c:v>
                </c:pt>
                <c:pt idx="12">
                  <c:v>The Netherlands</c:v>
                </c:pt>
                <c:pt idx="13">
                  <c:v>Austria</c:v>
                </c:pt>
                <c:pt idx="14">
                  <c:v>Portugal</c:v>
                </c:pt>
                <c:pt idx="15">
                  <c:v>Slovenia</c:v>
                </c:pt>
                <c:pt idx="16">
                  <c:v>Finland</c:v>
                </c:pt>
                <c:pt idx="17">
                  <c:v>Sweden</c:v>
                </c:pt>
                <c:pt idx="18">
                  <c:v>United Kingdom</c:v>
                </c:pt>
              </c:strCache>
            </c:strRef>
          </c:cat>
          <c:val>
            <c:numRef>
              <c:f>'2'!$D$53:$V$53</c:f>
              <c:numCache>
                <c:formatCode>General</c:formatCode>
                <c:ptCount val="19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4</c:v>
                </c:pt>
                <c:pt idx="9">
                  <c:v>3</c:v>
                </c:pt>
                <c:pt idx="10">
                  <c:v>6</c:v>
                </c:pt>
                <c:pt idx="11">
                  <c:v>7.0000000000000009</c:v>
                </c:pt>
                <c:pt idx="12">
                  <c:v>15</c:v>
                </c:pt>
                <c:pt idx="13">
                  <c:v>6</c:v>
                </c:pt>
                <c:pt idx="14">
                  <c:v>4</c:v>
                </c:pt>
                <c:pt idx="15">
                  <c:v>10</c:v>
                </c:pt>
                <c:pt idx="16">
                  <c:v>11</c:v>
                </c:pt>
                <c:pt idx="17">
                  <c:v>15</c:v>
                </c:pt>
                <c:pt idx="1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703984"/>
        <c:axId val="178704544"/>
      </c:barChart>
      <c:catAx>
        <c:axId val="17870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04544"/>
        <c:crosses val="autoZero"/>
        <c:auto val="1"/>
        <c:lblAlgn val="ctr"/>
        <c:lblOffset val="100"/>
        <c:noMultiLvlLbl val="0"/>
      </c:catAx>
      <c:valAx>
        <c:axId val="178704544"/>
        <c:scaling>
          <c:orientation val="minMax"/>
          <c:max val="1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70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Lbls>
            <c:dLbl>
              <c:idx val="7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1538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Лист1!$A$3:$A$16</c:f>
              <c:strCache>
                <c:ptCount val="14"/>
                <c:pt idx="0">
                  <c:v>China</c:v>
                </c:pt>
                <c:pt idx="1">
                  <c:v>United Kingdom</c:v>
                </c:pt>
                <c:pt idx="2">
                  <c:v>USA</c:v>
                </c:pt>
                <c:pt idx="3">
                  <c:v>Canada</c:v>
                </c:pt>
                <c:pt idx="4">
                  <c:v>Germany</c:v>
                </c:pt>
                <c:pt idx="5">
                  <c:v>Japan</c:v>
                </c:pt>
                <c:pt idx="6">
                  <c:v>India</c:v>
                </c:pt>
                <c:pt idx="7">
                  <c:v>Russia</c:v>
                </c:pt>
                <c:pt idx="8">
                  <c:v>France</c:v>
                </c:pt>
                <c:pt idx="9">
                  <c:v>The Netherlands</c:v>
                </c:pt>
                <c:pt idx="10">
                  <c:v>Italy</c:v>
                </c:pt>
                <c:pt idx="11">
                  <c:v> Korea</c:v>
                </c:pt>
                <c:pt idx="12">
                  <c:v>Spain</c:v>
                </c:pt>
                <c:pt idx="13">
                  <c:v>Brazil</c:v>
                </c:pt>
              </c:strCache>
            </c:strRef>
          </c:cat>
          <c:val>
            <c:numRef>
              <c:f>Лист1!$B$3:$B$16</c:f>
              <c:numCache>
                <c:formatCode>General</c:formatCode>
                <c:ptCount val="14"/>
                <c:pt idx="0">
                  <c:v>3976</c:v>
                </c:pt>
                <c:pt idx="1">
                  <c:v>3877</c:v>
                </c:pt>
                <c:pt idx="2">
                  <c:v>3775</c:v>
                </c:pt>
                <c:pt idx="3">
                  <c:v>2472</c:v>
                </c:pt>
                <c:pt idx="4">
                  <c:v>2377</c:v>
                </c:pt>
                <c:pt idx="5">
                  <c:v>1893</c:v>
                </c:pt>
                <c:pt idx="6">
                  <c:v>1890</c:v>
                </c:pt>
                <c:pt idx="7">
                  <c:v>1538</c:v>
                </c:pt>
                <c:pt idx="8">
                  <c:v>1294</c:v>
                </c:pt>
                <c:pt idx="9">
                  <c:v>698</c:v>
                </c:pt>
                <c:pt idx="10">
                  <c:v>634</c:v>
                </c:pt>
                <c:pt idx="11">
                  <c:v>607</c:v>
                </c:pt>
                <c:pt idx="12">
                  <c:v>349</c:v>
                </c:pt>
                <c:pt idx="13">
                  <c:v>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075600"/>
        <c:axId val="238076160"/>
      </c:barChart>
      <c:catAx>
        <c:axId val="23807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-5400000" vert="horz"/>
          <a:lstStyle/>
          <a:p>
            <a:pPr>
              <a:defRPr sz="1600"/>
            </a:pPr>
            <a:endParaRPr lang="ru-RU"/>
          </a:p>
        </c:txPr>
        <c:crossAx val="238076160"/>
        <c:crosses val="autoZero"/>
        <c:auto val="1"/>
        <c:lblAlgn val="ctr"/>
        <c:lblOffset val="100"/>
        <c:noMultiLvlLbl val="0"/>
      </c:catAx>
      <c:valAx>
        <c:axId val="238076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80756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'GERD (current PPP $)'!$I$124:$I$133</c:f>
              <c:strCache>
                <c:ptCount val="10"/>
                <c:pt idx="0">
                  <c:v>USA</c:v>
                </c:pt>
                <c:pt idx="1">
                  <c:v>China</c:v>
                </c:pt>
                <c:pt idx="2">
                  <c:v>Japan</c:v>
                </c:pt>
                <c:pt idx="3">
                  <c:v>Germany</c:v>
                </c:pt>
                <c:pt idx="4">
                  <c:v>Korea</c:v>
                </c:pt>
                <c:pt idx="5">
                  <c:v>France</c:v>
                </c:pt>
                <c:pt idx="6">
                  <c:v>Russia</c:v>
                </c:pt>
                <c:pt idx="7">
                  <c:v>United Kingdom</c:v>
                </c:pt>
                <c:pt idx="8">
                  <c:v>Italy</c:v>
                </c:pt>
                <c:pt idx="9">
                  <c:v>Canada</c:v>
                </c:pt>
              </c:strCache>
            </c:strRef>
          </c:cat>
          <c:val>
            <c:numRef>
              <c:f>'GERD (current PPP $)'!$J$124:$J$133</c:f>
              <c:numCache>
                <c:formatCode>0.0</c:formatCode>
                <c:ptCount val="10"/>
                <c:pt idx="0">
                  <c:v>456977</c:v>
                </c:pt>
                <c:pt idx="1">
                  <c:v>336495.44</c:v>
                </c:pt>
                <c:pt idx="2">
                  <c:v>160246.82999999999</c:v>
                </c:pt>
                <c:pt idx="3">
                  <c:v>100991.37</c:v>
                </c:pt>
                <c:pt idx="4">
                  <c:v>68937.039999999994</c:v>
                </c:pt>
                <c:pt idx="5">
                  <c:v>55218.1</c:v>
                </c:pt>
                <c:pt idx="6">
                  <c:v>43440.6</c:v>
                </c:pt>
                <c:pt idx="7">
                  <c:v>39858.83</c:v>
                </c:pt>
                <c:pt idx="8">
                  <c:v>26520.41</c:v>
                </c:pt>
                <c:pt idx="9">
                  <c:v>24565.360000000001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236192"/>
        <c:axId val="176236752"/>
      </c:barChart>
      <c:catAx>
        <c:axId val="17623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36752"/>
        <c:crosses val="autoZero"/>
        <c:auto val="1"/>
        <c:lblAlgn val="ctr"/>
        <c:lblOffset val="100"/>
        <c:noMultiLvlLbl val="0"/>
      </c:catAx>
      <c:valAx>
        <c:axId val="1762367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7623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978564697262944E-2"/>
          <c:y val="4.0147842922785955E-2"/>
          <c:w val="0.89434854592237856"/>
          <c:h val="0.7688587810402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'rus dynamics'!$I$1</c:f>
              <c:strCache>
                <c:ptCount val="1"/>
                <c:pt idx="0">
                  <c:v>Number of publications in journals, indexed in Web of Science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'rus dynamics'!$H$2:$H$16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'rus dynamics'!$I$2:$I$16</c:f>
              <c:numCache>
                <c:formatCode>#,##0</c:formatCode>
                <c:ptCount val="15"/>
                <c:pt idx="0">
                  <c:v>31280</c:v>
                </c:pt>
                <c:pt idx="1">
                  <c:v>28685</c:v>
                </c:pt>
                <c:pt idx="2">
                  <c:v>29627</c:v>
                </c:pt>
                <c:pt idx="3">
                  <c:v>28697</c:v>
                </c:pt>
                <c:pt idx="4">
                  <c:v>28857</c:v>
                </c:pt>
                <c:pt idx="5">
                  <c:v>28389</c:v>
                </c:pt>
                <c:pt idx="6">
                  <c:v>27487</c:v>
                </c:pt>
                <c:pt idx="7">
                  <c:v>28938</c:v>
                </c:pt>
                <c:pt idx="8">
                  <c:v>30803</c:v>
                </c:pt>
                <c:pt idx="9">
                  <c:v>31192</c:v>
                </c:pt>
                <c:pt idx="10">
                  <c:v>29660</c:v>
                </c:pt>
                <c:pt idx="11">
                  <c:v>31207</c:v>
                </c:pt>
                <c:pt idx="12">
                  <c:v>31319</c:v>
                </c:pt>
                <c:pt idx="13">
                  <c:v>33021</c:v>
                </c:pt>
                <c:pt idx="14">
                  <c:v>36877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64"/>
        <c:axId val="176239552"/>
        <c:axId val="176240112"/>
      </c:barChart>
      <c:lineChart>
        <c:grouping val="standard"/>
        <c:varyColors val="0"/>
        <c:ser>
          <c:idx val="1"/>
          <c:order val="1"/>
          <c:tx>
            <c:strRef>
              <c:f>'rus dynamics'!$J$1</c:f>
              <c:strCache>
                <c:ptCount val="1"/>
                <c:pt idx="0">
                  <c:v>% of the world total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15875">
                <a:solidFill>
                  <a:srgbClr val="C00000"/>
                </a:solidFill>
                <a:round/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'rus dynamics'!$H$2:$H$16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'rus dynamics'!$J$2:$J$16</c:f>
              <c:numCache>
                <c:formatCode>0.00%</c:formatCode>
                <c:ptCount val="15"/>
                <c:pt idx="0">
                  <c:v>3.2144295826174209E-2</c:v>
                </c:pt>
                <c:pt idx="1">
                  <c:v>2.9671518652146598E-2</c:v>
                </c:pt>
                <c:pt idx="2">
                  <c:v>3.0001843026776588E-2</c:v>
                </c:pt>
                <c:pt idx="3">
                  <c:v>2.7425446594110652E-2</c:v>
                </c:pt>
                <c:pt idx="4">
                  <c:v>2.6395247263929632E-2</c:v>
                </c:pt>
                <c:pt idx="5">
                  <c:v>2.4521324975577151E-2</c:v>
                </c:pt>
                <c:pt idx="6">
                  <c:v>2.2421747798366622E-2</c:v>
                </c:pt>
                <c:pt idx="7">
                  <c:v>2.160810023745165E-2</c:v>
                </c:pt>
                <c:pt idx="8">
                  <c:v>2.1571861267223439E-2</c:v>
                </c:pt>
                <c:pt idx="9">
                  <c:v>2.076090942793684E-2</c:v>
                </c:pt>
                <c:pt idx="10">
                  <c:v>2.0062853687276547E-2</c:v>
                </c:pt>
                <c:pt idx="11">
                  <c:v>2.0021377007783506E-2</c:v>
                </c:pt>
                <c:pt idx="12">
                  <c:v>1.8635927907836091E-2</c:v>
                </c:pt>
                <c:pt idx="13">
                  <c:v>1.8736116430486404E-2</c:v>
                </c:pt>
                <c:pt idx="14">
                  <c:v>2.0966540637348267E-2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41232"/>
        <c:axId val="176240672"/>
      </c:lineChart>
      <c:catAx>
        <c:axId val="17623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40112"/>
        <c:crosses val="autoZero"/>
        <c:auto val="1"/>
        <c:lblAlgn val="ctr"/>
        <c:lblOffset val="100"/>
        <c:noMultiLvlLbl val="0"/>
      </c:catAx>
      <c:valAx>
        <c:axId val="1762401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39552"/>
        <c:crosses val="autoZero"/>
        <c:crossBetween val="between"/>
      </c:valAx>
      <c:valAx>
        <c:axId val="17624067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41232"/>
        <c:crosses val="max"/>
        <c:crossBetween val="between"/>
      </c:valAx>
      <c:catAx>
        <c:axId val="17624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24067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0000011027184432E-2"/>
          <c:y val="0.92096991623356594"/>
          <c:w val="0.92100676429547668"/>
          <c:h val="6.0240521195834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'Рейтинг стран'!$AJ$2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'Рейтинг стран'!$AH$3:$AH$22</c:f>
              <c:strCache>
                <c:ptCount val="20"/>
                <c:pt idx="0">
                  <c:v>USA</c:v>
                </c:pt>
                <c:pt idx="1">
                  <c:v>China</c:v>
                </c:pt>
                <c:pt idx="2">
                  <c:v>England</c:v>
                </c:pt>
                <c:pt idx="3">
                  <c:v>Germany</c:v>
                </c:pt>
                <c:pt idx="4">
                  <c:v>Japan</c:v>
                </c:pt>
                <c:pt idx="5">
                  <c:v>France</c:v>
                </c:pt>
                <c:pt idx="6">
                  <c:v>Italy</c:v>
                </c:pt>
                <c:pt idx="7">
                  <c:v>Canada</c:v>
                </c:pt>
                <c:pt idx="8">
                  <c:v>India</c:v>
                </c:pt>
                <c:pt idx="9">
                  <c:v>Spain</c:v>
                </c:pt>
                <c:pt idx="10">
                  <c:v>Australia</c:v>
                </c:pt>
                <c:pt idx="11">
                  <c:v>Korea</c:v>
                </c:pt>
                <c:pt idx="12">
                  <c:v>Brazil</c:v>
                </c:pt>
                <c:pt idx="13">
                  <c:v>The Netherlands</c:v>
                </c:pt>
                <c:pt idx="14">
                  <c:v>Russia</c:v>
                </c:pt>
                <c:pt idx="15">
                  <c:v>Taiwan</c:v>
                </c:pt>
                <c:pt idx="16">
                  <c:v>Switzerland</c:v>
                </c:pt>
                <c:pt idx="17">
                  <c:v>Turkey</c:v>
                </c:pt>
                <c:pt idx="18">
                  <c:v>Iran</c:v>
                </c:pt>
                <c:pt idx="19">
                  <c:v>Poland</c:v>
                </c:pt>
              </c:strCache>
            </c:strRef>
          </c:cat>
          <c:val>
            <c:numRef>
              <c:f>'Рейтинг стран'!$AJ$3:$AJ$22</c:f>
              <c:numCache>
                <c:formatCode>0.00</c:formatCode>
                <c:ptCount val="20"/>
                <c:pt idx="0">
                  <c:v>31.993488334808116</c:v>
                </c:pt>
                <c:pt idx="1">
                  <c:v>3.8499603812037333</c:v>
                </c:pt>
                <c:pt idx="2">
                  <c:v>8.5512880990480227</c:v>
                </c:pt>
                <c:pt idx="3">
                  <c:v>8.0647631145409715</c:v>
                </c:pt>
                <c:pt idx="4">
                  <c:v>8.8424425732999232</c:v>
                </c:pt>
                <c:pt idx="5">
                  <c:v>5.7432352575427306</c:v>
                </c:pt>
                <c:pt idx="6">
                  <c:v>3.8408136292770045</c:v>
                </c:pt>
                <c:pt idx="7">
                  <c:v>4.0822262166464691</c:v>
                </c:pt>
                <c:pt idx="8">
                  <c:v>1.9035521256948711</c:v>
                </c:pt>
                <c:pt idx="9">
                  <c:v>2.5791784983499877</c:v>
                </c:pt>
                <c:pt idx="10">
                  <c:v>2.5892502027187434</c:v>
                </c:pt>
                <c:pt idx="11">
                  <c:v>1.6749861000202468</c:v>
                </c:pt>
                <c:pt idx="12">
                  <c:v>1.2760232800252402</c:v>
                </c:pt>
                <c:pt idx="13">
                  <c:v>2.2720942875964929</c:v>
                </c:pt>
                <c:pt idx="14">
                  <c:v>3.2184234082853145</c:v>
                </c:pt>
                <c:pt idx="15">
                  <c:v>1.2078851167958002</c:v>
                </c:pt>
                <c:pt idx="16">
                  <c:v>1.6476486167336231</c:v>
                </c:pt>
                <c:pt idx="17">
                  <c:v>0.61600000000000033</c:v>
                </c:pt>
                <c:pt idx="18">
                  <c:v>0.16700000000000001</c:v>
                </c:pt>
                <c:pt idx="19">
                  <c:v>1.2377919124213912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244032"/>
        <c:axId val="176244592"/>
      </c:barChart>
      <c:scatterChart>
        <c:scatterStyle val="lineMarker"/>
        <c:varyColors val="0"/>
        <c:ser>
          <c:idx val="0"/>
          <c:order val="0"/>
          <c:tx>
            <c:strRef>
              <c:f>'Рейтинг стран'!$AI$2</c:f>
              <c:strCache>
                <c:ptCount val="1"/>
                <c:pt idx="0">
                  <c:v>2014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12700">
                <a:noFill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'Рейтинг стран'!$AH$3:$AH$22</c:f>
              <c:strCache>
                <c:ptCount val="20"/>
                <c:pt idx="0">
                  <c:v>USA</c:v>
                </c:pt>
                <c:pt idx="1">
                  <c:v>China</c:v>
                </c:pt>
                <c:pt idx="2">
                  <c:v>England</c:v>
                </c:pt>
                <c:pt idx="3">
                  <c:v>Germany</c:v>
                </c:pt>
                <c:pt idx="4">
                  <c:v>Japan</c:v>
                </c:pt>
                <c:pt idx="5">
                  <c:v>France</c:v>
                </c:pt>
                <c:pt idx="6">
                  <c:v>Italy</c:v>
                </c:pt>
                <c:pt idx="7">
                  <c:v>Canada</c:v>
                </c:pt>
                <c:pt idx="8">
                  <c:v>India</c:v>
                </c:pt>
                <c:pt idx="9">
                  <c:v>Spain</c:v>
                </c:pt>
                <c:pt idx="10">
                  <c:v>Australia</c:v>
                </c:pt>
                <c:pt idx="11">
                  <c:v>Korea</c:v>
                </c:pt>
                <c:pt idx="12">
                  <c:v>Brazil</c:v>
                </c:pt>
                <c:pt idx="13">
                  <c:v>The Netherlands</c:v>
                </c:pt>
                <c:pt idx="14">
                  <c:v>Russia</c:v>
                </c:pt>
                <c:pt idx="15">
                  <c:v>Taiwan</c:v>
                </c:pt>
                <c:pt idx="16">
                  <c:v>Switzerland</c:v>
                </c:pt>
                <c:pt idx="17">
                  <c:v>Turkey</c:v>
                </c:pt>
                <c:pt idx="18">
                  <c:v>Iran</c:v>
                </c:pt>
                <c:pt idx="19">
                  <c:v>Poland</c:v>
                </c:pt>
              </c:strCache>
            </c:strRef>
          </c:xVal>
          <c:yVal>
            <c:numRef>
              <c:f>'Рейтинг стран'!$AI$3:$AI$22</c:f>
              <c:numCache>
                <c:formatCode>0.00</c:formatCode>
                <c:ptCount val="20"/>
                <c:pt idx="0">
                  <c:v>24.471</c:v>
                </c:pt>
                <c:pt idx="1">
                  <c:v>18.309000000000001</c:v>
                </c:pt>
                <c:pt idx="2">
                  <c:v>6.9894290093134792</c:v>
                </c:pt>
                <c:pt idx="3">
                  <c:v>6.6790000000000003</c:v>
                </c:pt>
                <c:pt idx="4">
                  <c:v>5.1129999999999978</c:v>
                </c:pt>
                <c:pt idx="5">
                  <c:v>4.633</c:v>
                </c:pt>
                <c:pt idx="6">
                  <c:v>4.2239999999999975</c:v>
                </c:pt>
                <c:pt idx="7">
                  <c:v>4.0819999999999999</c:v>
                </c:pt>
                <c:pt idx="8">
                  <c:v>4.0380000000000003</c:v>
                </c:pt>
                <c:pt idx="9">
                  <c:v>3.5819999999999999</c:v>
                </c:pt>
                <c:pt idx="10">
                  <c:v>3.5209999999999999</c:v>
                </c:pt>
                <c:pt idx="11">
                  <c:v>3.38</c:v>
                </c:pt>
                <c:pt idx="12">
                  <c:v>2.585</c:v>
                </c:pt>
                <c:pt idx="13">
                  <c:v>2.3749999999999987</c:v>
                </c:pt>
                <c:pt idx="14">
                  <c:v>2.097</c:v>
                </c:pt>
                <c:pt idx="15">
                  <c:v>1.847</c:v>
                </c:pt>
                <c:pt idx="16">
                  <c:v>1.77</c:v>
                </c:pt>
                <c:pt idx="17">
                  <c:v>1.726</c:v>
                </c:pt>
                <c:pt idx="18">
                  <c:v>1.6759999999999993</c:v>
                </c:pt>
                <c:pt idx="19">
                  <c:v>1.6870000000000001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244032"/>
        <c:axId val="176244592"/>
      </c:scatterChart>
      <c:catAx>
        <c:axId val="1762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44592"/>
        <c:crosses val="autoZero"/>
        <c:auto val="1"/>
        <c:lblAlgn val="ctr"/>
        <c:lblOffset val="100"/>
        <c:noMultiLvlLbl val="0"/>
      </c:catAx>
      <c:valAx>
        <c:axId val="176244592"/>
        <c:scaling>
          <c:orientation val="minMax"/>
          <c:max val="33"/>
        </c:scaling>
        <c:delete val="1"/>
        <c:axPos val="l"/>
        <c:numFmt formatCode="0.00" sourceLinked="1"/>
        <c:majorTickMark val="none"/>
        <c:minorTickMark val="out"/>
        <c:tickLblPos val="nextTo"/>
        <c:crossAx val="17624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74458683318785E-3"/>
          <c:y val="8.6381010942066225E-2"/>
          <c:w val="0.98519110344851746"/>
          <c:h val="0.5865524229773719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'Цитирования upd 2014'!$B$193</c:f>
              <c:strCache>
                <c:ptCount val="1"/>
                <c:pt idx="0">
                  <c:v>2000-2004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cat>
            <c:strRef>
              <c:f>'Цитирования upd 2014'!$A$194:$A$218</c:f>
              <c:strCache>
                <c:ptCount val="21"/>
                <c:pt idx="0">
                  <c:v>Switzerland</c:v>
                </c:pt>
                <c:pt idx="1">
                  <c:v>The Netherlands</c:v>
                </c:pt>
                <c:pt idx="2">
                  <c:v>Denmark</c:v>
                </c:pt>
                <c:pt idx="3">
                  <c:v>Singapore</c:v>
                </c:pt>
                <c:pt idx="4">
                  <c:v>England</c:v>
                </c:pt>
                <c:pt idx="5">
                  <c:v>Belgium</c:v>
                </c:pt>
                <c:pt idx="6">
                  <c:v>Sweden</c:v>
                </c:pt>
                <c:pt idx="7">
                  <c:v>Austria</c:v>
                </c:pt>
                <c:pt idx="8">
                  <c:v>USA</c:v>
                </c:pt>
                <c:pt idx="9">
                  <c:v>Ireland</c:v>
                </c:pt>
                <c:pt idx="10">
                  <c:v>Germany</c:v>
                </c:pt>
                <c:pt idx="11">
                  <c:v>Finland</c:v>
                </c:pt>
                <c:pt idx="12">
                  <c:v>Canada</c:v>
                </c:pt>
                <c:pt idx="13">
                  <c:v>France</c:v>
                </c:pt>
                <c:pt idx="14">
                  <c:v>Norway</c:v>
                </c:pt>
                <c:pt idx="15">
                  <c:v>Israel </c:v>
                </c:pt>
                <c:pt idx="16">
                  <c:v>Italy</c:v>
                </c:pt>
                <c:pt idx="17">
                  <c:v>Spain</c:v>
                </c:pt>
                <c:pt idx="18">
                  <c:v>India</c:v>
                </c:pt>
                <c:pt idx="19">
                  <c:v>Brazil</c:v>
                </c:pt>
                <c:pt idx="20">
                  <c:v>Russia</c:v>
                </c:pt>
              </c:strCache>
            </c:strRef>
          </c:cat>
          <c:val>
            <c:numRef>
              <c:f>'Цитирования upd 2014'!$B$194:$B$218</c:f>
              <c:numCache>
                <c:formatCode>General</c:formatCode>
                <c:ptCount val="21"/>
                <c:pt idx="0">
                  <c:v>6.77</c:v>
                </c:pt>
                <c:pt idx="1">
                  <c:v>5.83</c:v>
                </c:pt>
                <c:pt idx="2">
                  <c:v>5.98</c:v>
                </c:pt>
                <c:pt idx="3">
                  <c:v>3.5</c:v>
                </c:pt>
                <c:pt idx="4">
                  <c:v>5.64</c:v>
                </c:pt>
                <c:pt idx="5">
                  <c:v>5.03</c:v>
                </c:pt>
                <c:pt idx="6">
                  <c:v>5.53</c:v>
                </c:pt>
                <c:pt idx="7">
                  <c:v>4.8600000000000003</c:v>
                </c:pt>
                <c:pt idx="8">
                  <c:v>6.2</c:v>
                </c:pt>
                <c:pt idx="9">
                  <c:v>4.4000000000000004</c:v>
                </c:pt>
                <c:pt idx="10">
                  <c:v>5.12</c:v>
                </c:pt>
                <c:pt idx="11">
                  <c:v>5.31</c:v>
                </c:pt>
                <c:pt idx="12">
                  <c:v>5.1100000000000003</c:v>
                </c:pt>
                <c:pt idx="13">
                  <c:v>4.75</c:v>
                </c:pt>
                <c:pt idx="14">
                  <c:v>4.72</c:v>
                </c:pt>
                <c:pt idx="15">
                  <c:v>4.8099999999999996</c:v>
                </c:pt>
                <c:pt idx="16">
                  <c:v>4.55</c:v>
                </c:pt>
                <c:pt idx="17">
                  <c:v>3.96</c:v>
                </c:pt>
                <c:pt idx="18">
                  <c:v>1.96</c:v>
                </c:pt>
                <c:pt idx="19">
                  <c:v>2.5</c:v>
                </c:pt>
                <c:pt idx="20">
                  <c:v>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247952"/>
        <c:axId val="176248512"/>
      </c:barChart>
      <c:scatterChart>
        <c:scatterStyle val="lineMarker"/>
        <c:varyColors val="0"/>
        <c:ser>
          <c:idx val="1"/>
          <c:order val="1"/>
          <c:tx>
            <c:strRef>
              <c:f>'Цитирования upd 2014'!$C$193</c:f>
              <c:strCache>
                <c:ptCount val="1"/>
                <c:pt idx="0">
                  <c:v>2005-2009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strRef>
              <c:f>'Цитирования upd 2014'!$A$194:$A$218</c:f>
              <c:strCache>
                <c:ptCount val="21"/>
                <c:pt idx="0">
                  <c:v>Switzerland</c:v>
                </c:pt>
                <c:pt idx="1">
                  <c:v>The Netherlands</c:v>
                </c:pt>
                <c:pt idx="2">
                  <c:v>Denmark</c:v>
                </c:pt>
                <c:pt idx="3">
                  <c:v>Singapore</c:v>
                </c:pt>
                <c:pt idx="4">
                  <c:v>England</c:v>
                </c:pt>
                <c:pt idx="5">
                  <c:v>Belgium</c:v>
                </c:pt>
                <c:pt idx="6">
                  <c:v>Sweden</c:v>
                </c:pt>
                <c:pt idx="7">
                  <c:v>Austria</c:v>
                </c:pt>
                <c:pt idx="8">
                  <c:v>USA</c:v>
                </c:pt>
                <c:pt idx="9">
                  <c:v>Ireland</c:v>
                </c:pt>
                <c:pt idx="10">
                  <c:v>Germany</c:v>
                </c:pt>
                <c:pt idx="11">
                  <c:v>Finland</c:v>
                </c:pt>
                <c:pt idx="12">
                  <c:v>Canada</c:v>
                </c:pt>
                <c:pt idx="13">
                  <c:v>France</c:v>
                </c:pt>
                <c:pt idx="14">
                  <c:v>Norway</c:v>
                </c:pt>
                <c:pt idx="15">
                  <c:v>Israel </c:v>
                </c:pt>
                <c:pt idx="16">
                  <c:v>Italy</c:v>
                </c:pt>
                <c:pt idx="17">
                  <c:v>Spain</c:v>
                </c:pt>
                <c:pt idx="18">
                  <c:v>India</c:v>
                </c:pt>
                <c:pt idx="19">
                  <c:v>Brazil</c:v>
                </c:pt>
                <c:pt idx="20">
                  <c:v>Russia</c:v>
                </c:pt>
              </c:strCache>
            </c:strRef>
          </c:xVal>
          <c:yVal>
            <c:numRef>
              <c:f>'Цитирования upd 2014'!$C$194:$C$218</c:f>
              <c:numCache>
                <c:formatCode>General</c:formatCode>
                <c:ptCount val="21"/>
                <c:pt idx="0">
                  <c:v>8.19</c:v>
                </c:pt>
                <c:pt idx="1">
                  <c:v>7.41</c:v>
                </c:pt>
                <c:pt idx="2">
                  <c:v>7.63</c:v>
                </c:pt>
                <c:pt idx="3">
                  <c:v>4.9800000000000004</c:v>
                </c:pt>
                <c:pt idx="4">
                  <c:v>6.95</c:v>
                </c:pt>
                <c:pt idx="5">
                  <c:v>6.78</c:v>
                </c:pt>
                <c:pt idx="6">
                  <c:v>6.91</c:v>
                </c:pt>
                <c:pt idx="7">
                  <c:v>6.41</c:v>
                </c:pt>
                <c:pt idx="8">
                  <c:v>7.13</c:v>
                </c:pt>
                <c:pt idx="9">
                  <c:v>5.83</c:v>
                </c:pt>
                <c:pt idx="10">
                  <c:v>6.5</c:v>
                </c:pt>
                <c:pt idx="11">
                  <c:v>6.27</c:v>
                </c:pt>
                <c:pt idx="12">
                  <c:v>6.14</c:v>
                </c:pt>
                <c:pt idx="13">
                  <c:v>5.9</c:v>
                </c:pt>
                <c:pt idx="14">
                  <c:v>5.96</c:v>
                </c:pt>
                <c:pt idx="15">
                  <c:v>5.91</c:v>
                </c:pt>
                <c:pt idx="16">
                  <c:v>5.81</c:v>
                </c:pt>
                <c:pt idx="17">
                  <c:v>5.16</c:v>
                </c:pt>
                <c:pt idx="18">
                  <c:v>2.87</c:v>
                </c:pt>
                <c:pt idx="19">
                  <c:v>3.02</c:v>
                </c:pt>
                <c:pt idx="20">
                  <c:v>2.42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'Цитирования upd 2014'!$D$193</c:f>
              <c:strCache>
                <c:ptCount val="1"/>
                <c:pt idx="0">
                  <c:v>2010-2014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'Цитирования upd 2014'!$A$194:$A$218</c:f>
              <c:strCache>
                <c:ptCount val="21"/>
                <c:pt idx="0">
                  <c:v>Switzerland</c:v>
                </c:pt>
                <c:pt idx="1">
                  <c:v>The Netherlands</c:v>
                </c:pt>
                <c:pt idx="2">
                  <c:v>Denmark</c:v>
                </c:pt>
                <c:pt idx="3">
                  <c:v>Singapore</c:v>
                </c:pt>
                <c:pt idx="4">
                  <c:v>England</c:v>
                </c:pt>
                <c:pt idx="5">
                  <c:v>Belgium</c:v>
                </c:pt>
                <c:pt idx="6">
                  <c:v>Sweden</c:v>
                </c:pt>
                <c:pt idx="7">
                  <c:v>Austria</c:v>
                </c:pt>
                <c:pt idx="8">
                  <c:v>USA</c:v>
                </c:pt>
                <c:pt idx="9">
                  <c:v>Ireland</c:v>
                </c:pt>
                <c:pt idx="10">
                  <c:v>Germany</c:v>
                </c:pt>
                <c:pt idx="11">
                  <c:v>Finland</c:v>
                </c:pt>
                <c:pt idx="12">
                  <c:v>Canada</c:v>
                </c:pt>
                <c:pt idx="13">
                  <c:v>France</c:v>
                </c:pt>
                <c:pt idx="14">
                  <c:v>Norway</c:v>
                </c:pt>
                <c:pt idx="15">
                  <c:v>Israel </c:v>
                </c:pt>
                <c:pt idx="16">
                  <c:v>Italy</c:v>
                </c:pt>
                <c:pt idx="17">
                  <c:v>Spain</c:v>
                </c:pt>
                <c:pt idx="18">
                  <c:v>India</c:v>
                </c:pt>
                <c:pt idx="19">
                  <c:v>Brazil</c:v>
                </c:pt>
                <c:pt idx="20">
                  <c:v>Russia</c:v>
                </c:pt>
              </c:strCache>
            </c:strRef>
          </c:xVal>
          <c:yVal>
            <c:numRef>
              <c:f>'Цитирования upd 2014'!$D$194:$D$218</c:f>
              <c:numCache>
                <c:formatCode>General</c:formatCode>
                <c:ptCount val="21"/>
                <c:pt idx="0">
                  <c:v>9.69</c:v>
                </c:pt>
                <c:pt idx="1">
                  <c:v>8.99</c:v>
                </c:pt>
                <c:pt idx="2">
                  <c:v>8.77</c:v>
                </c:pt>
                <c:pt idx="3">
                  <c:v>8.18</c:v>
                </c:pt>
                <c:pt idx="4">
                  <c:v>8.1300000000000008</c:v>
                </c:pt>
                <c:pt idx="5">
                  <c:v>8.1199999999999992</c:v>
                </c:pt>
                <c:pt idx="6">
                  <c:v>7.96</c:v>
                </c:pt>
                <c:pt idx="7">
                  <c:v>7.89</c:v>
                </c:pt>
                <c:pt idx="8">
                  <c:v>7.82</c:v>
                </c:pt>
                <c:pt idx="9">
                  <c:v>7.78</c:v>
                </c:pt>
                <c:pt idx="10">
                  <c:v>7.67</c:v>
                </c:pt>
                <c:pt idx="11">
                  <c:v>7.64</c:v>
                </c:pt>
                <c:pt idx="12">
                  <c:v>7.29</c:v>
                </c:pt>
                <c:pt idx="13">
                  <c:v>7.25</c:v>
                </c:pt>
                <c:pt idx="14">
                  <c:v>7.16</c:v>
                </c:pt>
                <c:pt idx="15">
                  <c:v>7.13</c:v>
                </c:pt>
                <c:pt idx="16">
                  <c:v>6.91</c:v>
                </c:pt>
                <c:pt idx="17">
                  <c:v>6.49</c:v>
                </c:pt>
                <c:pt idx="18">
                  <c:v>3.88</c:v>
                </c:pt>
                <c:pt idx="19">
                  <c:v>3.56</c:v>
                </c:pt>
                <c:pt idx="20">
                  <c:v>3.01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247952"/>
        <c:axId val="176248512"/>
      </c:scatterChart>
      <c:catAx>
        <c:axId val="17624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248512"/>
        <c:crosses val="autoZero"/>
        <c:auto val="1"/>
        <c:lblAlgn val="ctr"/>
        <c:lblOffset val="100"/>
        <c:noMultiLvlLbl val="0"/>
      </c:catAx>
      <c:valAx>
        <c:axId val="176248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24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2990394074849908"/>
          <c:y val="0.90785222441822877"/>
          <c:w val="0.41219979925312195"/>
          <c:h val="9.0103072822892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08092738407698E-2"/>
          <c:y val="2.535643764013425E-2"/>
          <c:w val="0.93671412948381449"/>
          <c:h val="0.446109265772933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89EE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Лист6!$A$2:$A$35</c:f>
              <c:strCache>
                <c:ptCount val="34"/>
                <c:pt idx="0">
                  <c:v>Physical sciences (incl. Space Science)</c:v>
                </c:pt>
                <c:pt idx="1">
                  <c:v>Mathematics</c:v>
                </c:pt>
                <c:pt idx="2">
                  <c:v>Chemical sciences</c:v>
                </c:pt>
                <c:pt idx="3">
                  <c:v>Earth and environmental</c:v>
                </c:pt>
                <c:pt idx="4">
                  <c:v>Mechanical engineering</c:v>
                </c:pt>
                <c:pt idx="5">
                  <c:v>Materials engineering</c:v>
                </c:pt>
                <c:pt idx="6">
                  <c:v>History and archaeology</c:v>
                </c:pt>
                <c:pt idx="7">
                  <c:v>Nanotechnology</c:v>
                </c:pt>
                <c:pt idx="8">
                  <c:v>Chemical engineering</c:v>
                </c:pt>
                <c:pt idx="9">
                  <c:v>Biological sciences</c:v>
                </c:pt>
                <c:pt idx="10">
                  <c:v>Environmental engineering</c:v>
                </c:pt>
                <c:pt idx="11">
                  <c:v>Sociology</c:v>
                </c:pt>
                <c:pt idx="12">
                  <c:v>Electrical engineering &amp; electronics</c:v>
                </c:pt>
                <c:pt idx="13">
                  <c:v>Other natural sciences</c:v>
                </c:pt>
                <c:pt idx="14">
                  <c:v>Basic medicine</c:v>
                </c:pt>
                <c:pt idx="15">
                  <c:v>Philosophy, ethics and religion</c:v>
                </c:pt>
                <c:pt idx="16">
                  <c:v>Environmental biotechnology</c:v>
                </c:pt>
                <c:pt idx="17">
                  <c:v>Agriculture, forestry, and fisheries</c:v>
                </c:pt>
                <c:pt idx="18">
                  <c:v>Computer and information sciences</c:v>
                </c:pt>
                <c:pt idx="19">
                  <c:v>Educational sciences</c:v>
                </c:pt>
                <c:pt idx="20">
                  <c:v>Psychology</c:v>
                </c:pt>
                <c:pt idx="21">
                  <c:v>Political Science</c:v>
                </c:pt>
                <c:pt idx="22">
                  <c:v>Social and economic geography</c:v>
                </c:pt>
                <c:pt idx="23">
                  <c:v>Clinical medicine</c:v>
                </c:pt>
                <c:pt idx="24">
                  <c:v>Economics and business</c:v>
                </c:pt>
                <c:pt idx="25">
                  <c:v>Industrial Biotechnology</c:v>
                </c:pt>
                <c:pt idx="26">
                  <c:v>Languages and literature</c:v>
                </c:pt>
                <c:pt idx="27">
                  <c:v>Media and communications</c:v>
                </c:pt>
                <c:pt idx="28">
                  <c:v>Health sciences</c:v>
                </c:pt>
                <c:pt idx="29">
                  <c:v>Arts</c:v>
                </c:pt>
                <c:pt idx="30">
                  <c:v>Civil engineering</c:v>
                </c:pt>
                <c:pt idx="31">
                  <c:v>Law</c:v>
                </c:pt>
                <c:pt idx="32">
                  <c:v>Veterinary science</c:v>
                </c:pt>
                <c:pt idx="33">
                  <c:v>Animal and dairy science</c:v>
                </c:pt>
              </c:strCache>
            </c:strRef>
          </c:cat>
          <c:val>
            <c:numRef>
              <c:f>Лист6!$B$2:$B$35</c:f>
              <c:numCache>
                <c:formatCode>0.00</c:formatCode>
                <c:ptCount val="34"/>
                <c:pt idx="0">
                  <c:v>2.7796254356903574</c:v>
                </c:pt>
                <c:pt idx="1">
                  <c:v>1.8986432361350618</c:v>
                </c:pt>
                <c:pt idx="2">
                  <c:v>1.660225119356453</c:v>
                </c:pt>
                <c:pt idx="3">
                  <c:v>1.3601670508645753</c:v>
                </c:pt>
                <c:pt idx="4">
                  <c:v>1.3109490121077376</c:v>
                </c:pt>
                <c:pt idx="5">
                  <c:v>1.1637773062529659</c:v>
                </c:pt>
                <c:pt idx="6">
                  <c:v>1.0688714785946185</c:v>
                </c:pt>
                <c:pt idx="7">
                  <c:v>1.0536284497321575</c:v>
                </c:pt>
                <c:pt idx="8">
                  <c:v>0.97783268902136189</c:v>
                </c:pt>
                <c:pt idx="9">
                  <c:v>0.81273208605818725</c:v>
                </c:pt>
                <c:pt idx="10">
                  <c:v>0.60741378679523672</c:v>
                </c:pt>
                <c:pt idx="11">
                  <c:v>0.59392026338398762</c:v>
                </c:pt>
                <c:pt idx="12">
                  <c:v>0.51734500711360532</c:v>
                </c:pt>
                <c:pt idx="13">
                  <c:v>0.47400747786113556</c:v>
                </c:pt>
                <c:pt idx="14">
                  <c:v>0.45732734363358085</c:v>
                </c:pt>
                <c:pt idx="15">
                  <c:v>0.44478473137083502</c:v>
                </c:pt>
                <c:pt idx="16">
                  <c:v>0.42653161567991088</c:v>
                </c:pt>
                <c:pt idx="17">
                  <c:v>0.37357750051332128</c:v>
                </c:pt>
                <c:pt idx="18">
                  <c:v>0.3409311191924112</c:v>
                </c:pt>
                <c:pt idx="19">
                  <c:v>0.30578151996073843</c:v>
                </c:pt>
                <c:pt idx="20">
                  <c:v>0.28103976006176068</c:v>
                </c:pt>
                <c:pt idx="21">
                  <c:v>0.27185848095942999</c:v>
                </c:pt>
                <c:pt idx="22">
                  <c:v>0.24259725623385067</c:v>
                </c:pt>
                <c:pt idx="23">
                  <c:v>0.23884597824427681</c:v>
                </c:pt>
                <c:pt idx="24">
                  <c:v>0.23063249275876532</c:v>
                </c:pt>
                <c:pt idx="25">
                  <c:v>0.21836209232677098</c:v>
                </c:pt>
                <c:pt idx="26">
                  <c:v>0.20291446440211777</c:v>
                </c:pt>
                <c:pt idx="27">
                  <c:v>0.15902401114429218</c:v>
                </c:pt>
                <c:pt idx="28">
                  <c:v>0.13304244613472962</c:v>
                </c:pt>
                <c:pt idx="29">
                  <c:v>0.13233697106167225</c:v>
                </c:pt>
                <c:pt idx="30">
                  <c:v>0.1145839855014473</c:v>
                </c:pt>
                <c:pt idx="31">
                  <c:v>0.10004266966567586</c:v>
                </c:pt>
                <c:pt idx="32">
                  <c:v>5.3717425289453676E-2</c:v>
                </c:pt>
                <c:pt idx="33">
                  <c:v>3.7053478713111994E-2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76949456"/>
        <c:axId val="176950016"/>
      </c:barChart>
      <c:catAx>
        <c:axId val="17694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176950016"/>
        <c:crosses val="autoZero"/>
        <c:auto val="1"/>
        <c:lblAlgn val="ctr"/>
        <c:lblOffset val="100"/>
        <c:noMultiLvlLbl val="0"/>
      </c:catAx>
      <c:valAx>
        <c:axId val="17695001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76949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42760279965001E-2"/>
          <c:y val="3.7414976007010582E-2"/>
          <c:w val="0.9180047025371828"/>
          <c:h val="0.74423342017071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Лист4!$J$1</c:f>
              <c:strCache>
                <c:ptCount val="1"/>
                <c:pt idx="0">
                  <c:v>Publications with international co-authors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Лист4!$I$2:$I$16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Лист4!$J$2:$J$16</c:f>
              <c:numCache>
                <c:formatCode>General</c:formatCode>
                <c:ptCount val="15"/>
                <c:pt idx="0">
                  <c:v>8495</c:v>
                </c:pt>
                <c:pt idx="1">
                  <c:v>8754</c:v>
                </c:pt>
                <c:pt idx="2">
                  <c:v>9135</c:v>
                </c:pt>
                <c:pt idx="3">
                  <c:v>8852</c:v>
                </c:pt>
                <c:pt idx="4">
                  <c:v>9297</c:v>
                </c:pt>
                <c:pt idx="5">
                  <c:v>9391</c:v>
                </c:pt>
                <c:pt idx="6">
                  <c:v>9041</c:v>
                </c:pt>
                <c:pt idx="7">
                  <c:v>9075</c:v>
                </c:pt>
                <c:pt idx="8">
                  <c:v>9020</c:v>
                </c:pt>
                <c:pt idx="9">
                  <c:v>8955</c:v>
                </c:pt>
                <c:pt idx="10">
                  <c:v>8676</c:v>
                </c:pt>
                <c:pt idx="11">
                  <c:v>9229</c:v>
                </c:pt>
                <c:pt idx="12">
                  <c:v>9508</c:v>
                </c:pt>
                <c:pt idx="13">
                  <c:v>10429</c:v>
                </c:pt>
                <c:pt idx="14">
                  <c:v>11533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952256"/>
        <c:axId val="176952816"/>
      </c:barChart>
      <c:lineChart>
        <c:grouping val="standard"/>
        <c:varyColors val="0"/>
        <c:ser>
          <c:idx val="1"/>
          <c:order val="1"/>
          <c:tx>
            <c:strRef>
              <c:f>Лист4!$K$1</c:f>
              <c:strCache>
                <c:ptCount val="1"/>
                <c:pt idx="0">
                  <c:v>% of Russian publications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Лист4!$I$2:$I$16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Лист4!$K$2:$K$16</c:f>
              <c:numCache>
                <c:formatCode>0.0</c:formatCode>
                <c:ptCount val="15"/>
                <c:pt idx="0">
                  <c:v>27.157928388746814</c:v>
                </c:pt>
                <c:pt idx="1">
                  <c:v>30.517692173609902</c:v>
                </c:pt>
                <c:pt idx="2">
                  <c:v>30.833361460829661</c:v>
                </c:pt>
                <c:pt idx="3">
                  <c:v>30.846429940411877</c:v>
                </c:pt>
                <c:pt idx="4">
                  <c:v>32.217486225179329</c:v>
                </c:pt>
                <c:pt idx="5">
                  <c:v>33.079713973722221</c:v>
                </c:pt>
                <c:pt idx="6">
                  <c:v>32.891912540473683</c:v>
                </c:pt>
                <c:pt idx="7">
                  <c:v>31.360149284677576</c:v>
                </c:pt>
                <c:pt idx="8">
                  <c:v>29.28286205889037</c:v>
                </c:pt>
                <c:pt idx="9">
                  <c:v>28.709284431905619</c:v>
                </c:pt>
                <c:pt idx="10">
                  <c:v>29.251517194875252</c:v>
                </c:pt>
                <c:pt idx="11">
                  <c:v>29.573493126542125</c:v>
                </c:pt>
                <c:pt idx="12">
                  <c:v>30.358568281235026</c:v>
                </c:pt>
                <c:pt idx="13">
                  <c:v>31.582932073528944</c:v>
                </c:pt>
                <c:pt idx="14">
                  <c:v>31.274235973642107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953936"/>
        <c:axId val="176953376"/>
      </c:lineChart>
      <c:catAx>
        <c:axId val="17695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6952816"/>
        <c:crosses val="autoZero"/>
        <c:auto val="1"/>
        <c:lblAlgn val="ctr"/>
        <c:lblOffset val="100"/>
        <c:noMultiLvlLbl val="0"/>
      </c:catAx>
      <c:valAx>
        <c:axId val="176952816"/>
        <c:scaling>
          <c:orientation val="minMax"/>
          <c:max val="12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ru-RU"/>
          </a:p>
        </c:txPr>
        <c:crossAx val="176952256"/>
        <c:crosses val="autoZero"/>
        <c:crossBetween val="between"/>
      </c:valAx>
      <c:valAx>
        <c:axId val="176953376"/>
        <c:scaling>
          <c:orientation val="minMax"/>
          <c:max val="100"/>
        </c:scaling>
        <c:delete val="0"/>
        <c:axPos val="r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ru-RU"/>
          </a:p>
        </c:txPr>
        <c:crossAx val="176953936"/>
        <c:crosses val="max"/>
        <c:crossBetween val="between"/>
      </c:valAx>
      <c:catAx>
        <c:axId val="17695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9533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2017465554585305"/>
          <c:y val="0.89717694409153259"/>
          <c:w val="0.75965057315651463"/>
          <c:h val="0.1028230559084670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51859993733647E-2"/>
          <c:y val="4.7940074906367064E-2"/>
          <c:w val="0.94660391029965507"/>
          <c:h val="0.56759246442411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'Отношение к науке'!$G$2:$G$17</c:f>
              <c:strCache>
                <c:ptCount val="16"/>
                <c:pt idx="0">
                  <c:v>Sweden</c:v>
                </c:pt>
                <c:pt idx="1">
                  <c:v>Greece</c:v>
                </c:pt>
                <c:pt idx="2">
                  <c:v>Netherlands</c:v>
                </c:pt>
                <c:pt idx="3">
                  <c:v>Finland</c:v>
                </c:pt>
                <c:pt idx="4">
                  <c:v>Denmark</c:v>
                </c:pt>
                <c:pt idx="5">
                  <c:v>Belgium</c:v>
                </c:pt>
                <c:pt idx="6">
                  <c:v>Russia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Germany</c:v>
                </c:pt>
                <c:pt idx="11">
                  <c:v>United Kingdom</c:v>
                </c:pt>
                <c:pt idx="12">
                  <c:v>Czech Republic</c:v>
                </c:pt>
                <c:pt idx="13">
                  <c:v>France</c:v>
                </c:pt>
                <c:pt idx="14">
                  <c:v>Italy</c:v>
                </c:pt>
                <c:pt idx="15">
                  <c:v>Portugal</c:v>
                </c:pt>
              </c:strCache>
            </c:strRef>
          </c:cat>
          <c:val>
            <c:numRef>
              <c:f>'Отношение к науке'!$H$2:$H$17</c:f>
              <c:numCache>
                <c:formatCode>General</c:formatCode>
                <c:ptCount val="16"/>
                <c:pt idx="0">
                  <c:v>94</c:v>
                </c:pt>
                <c:pt idx="1">
                  <c:v>89</c:v>
                </c:pt>
                <c:pt idx="2">
                  <c:v>88</c:v>
                </c:pt>
                <c:pt idx="3">
                  <c:v>88</c:v>
                </c:pt>
                <c:pt idx="4">
                  <c:v>86</c:v>
                </c:pt>
                <c:pt idx="5">
                  <c:v>84</c:v>
                </c:pt>
                <c:pt idx="6">
                  <c:v>84</c:v>
                </c:pt>
                <c:pt idx="7">
                  <c:v>81</c:v>
                </c:pt>
                <c:pt idx="8">
                  <c:v>79</c:v>
                </c:pt>
                <c:pt idx="9">
                  <c:v>78</c:v>
                </c:pt>
                <c:pt idx="10">
                  <c:v>76</c:v>
                </c:pt>
                <c:pt idx="11">
                  <c:v>76</c:v>
                </c:pt>
                <c:pt idx="12">
                  <c:v>75</c:v>
                </c:pt>
                <c:pt idx="13">
                  <c:v>74</c:v>
                </c:pt>
                <c:pt idx="14">
                  <c:v>71.000000000000014</c:v>
                </c:pt>
                <c:pt idx="15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93-4B34-9140-0D4CAC639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957296"/>
        <c:axId val="176957856"/>
      </c:barChart>
      <c:catAx>
        <c:axId val="17695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957856"/>
        <c:crosses val="autoZero"/>
        <c:auto val="1"/>
        <c:lblAlgn val="ctr"/>
        <c:lblOffset val="100"/>
        <c:noMultiLvlLbl val="0"/>
      </c:catAx>
      <c:valAx>
        <c:axId val="176957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5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297843046211753E-2"/>
          <c:y val="3.7037037037037056E-2"/>
          <c:w val="0.9519340395548892"/>
          <c:h val="0.606126652907794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8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'Отношение к науке'!$O$2:$O$17</c:f>
              <c:strCache>
                <c:ptCount val="16"/>
                <c:pt idx="0">
                  <c:v>Denmark</c:v>
                </c:pt>
                <c:pt idx="1">
                  <c:v>Sweden</c:v>
                </c:pt>
                <c:pt idx="2">
                  <c:v>Luxembourg</c:v>
                </c:pt>
                <c:pt idx="3">
                  <c:v>United Kingdom</c:v>
                </c:pt>
                <c:pt idx="4">
                  <c:v>France</c:v>
                </c:pt>
                <c:pt idx="5">
                  <c:v>Finland</c:v>
                </c:pt>
                <c:pt idx="6">
                  <c:v>Netherlands</c:v>
                </c:pt>
                <c:pt idx="7">
                  <c:v>Germany</c:v>
                </c:pt>
                <c:pt idx="8">
                  <c:v>Russia</c:v>
                </c:pt>
                <c:pt idx="9">
                  <c:v>Belgium</c:v>
                </c:pt>
                <c:pt idx="10">
                  <c:v>Greece</c:v>
                </c:pt>
                <c:pt idx="11">
                  <c:v>Spain</c:v>
                </c:pt>
                <c:pt idx="12">
                  <c:v>Portugal</c:v>
                </c:pt>
                <c:pt idx="13">
                  <c:v>Austria</c:v>
                </c:pt>
                <c:pt idx="14">
                  <c:v>Czech Republic</c:v>
                </c:pt>
                <c:pt idx="15">
                  <c:v>Italy</c:v>
                </c:pt>
              </c:strCache>
            </c:strRef>
          </c:cat>
          <c:val>
            <c:numRef>
              <c:f>'Отношение к науке'!$P$2:$P$17</c:f>
              <c:numCache>
                <c:formatCode>General</c:formatCode>
                <c:ptCount val="16"/>
                <c:pt idx="0">
                  <c:v>65</c:v>
                </c:pt>
                <c:pt idx="1">
                  <c:v>61</c:v>
                </c:pt>
                <c:pt idx="2">
                  <c:v>58</c:v>
                </c:pt>
                <c:pt idx="3">
                  <c:v>56</c:v>
                </c:pt>
                <c:pt idx="4">
                  <c:v>51</c:v>
                </c:pt>
                <c:pt idx="5">
                  <c:v>48</c:v>
                </c:pt>
                <c:pt idx="6">
                  <c:v>47</c:v>
                </c:pt>
                <c:pt idx="7">
                  <c:v>43</c:v>
                </c:pt>
                <c:pt idx="8">
                  <c:v>42</c:v>
                </c:pt>
                <c:pt idx="9">
                  <c:v>41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30</c:v>
                </c:pt>
                <c:pt idx="14">
                  <c:v>29</c:v>
                </c:pt>
                <c:pt idx="1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6960096"/>
        <c:axId val="176960656"/>
      </c:barChart>
      <c:catAx>
        <c:axId val="17696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ru-RU"/>
          </a:p>
        </c:txPr>
        <c:crossAx val="176960656"/>
        <c:crosses val="autoZero"/>
        <c:auto val="1"/>
        <c:lblAlgn val="ctr"/>
        <c:lblOffset val="100"/>
        <c:noMultiLvlLbl val="0"/>
      </c:catAx>
      <c:valAx>
        <c:axId val="176960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96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0.41354</cdr:x>
      <cdr:y>0.1538</cdr:y>
    </cdr:from>
    <cdr:to>
      <cdr:x>0.56146</cdr:x>
      <cdr:y>0.21085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81425" y="847350"/>
          <a:ext cx="13525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1"/>
              </a:solidFill>
            </a:rPr>
            <a:t>Life Sciences</a:t>
          </a:r>
          <a:endParaRPr lang="ru-RU" sz="16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0.48958</cdr:x>
      <cdr:y>0.20638</cdr:y>
    </cdr:from>
    <cdr:to>
      <cdr:x>0.50104</cdr:x>
      <cdr:y>0.40605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4476751" y="1161673"/>
          <a:ext cx="104774" cy="112395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0.48958</cdr:x>
      <cdr:y>0.20638</cdr:y>
    </cdr:from>
    <cdr:to>
      <cdr:x>0.69375</cdr:x>
      <cdr:y>0.43313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476751" y="1161673"/>
          <a:ext cx="1866899" cy="127635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0.48958</cdr:x>
      <cdr:y>0.20638</cdr:y>
    </cdr:from>
    <cdr:to>
      <cdr:x>0.75</cdr:x>
      <cdr:y>0.43482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4476751" y="1161673"/>
          <a:ext cx="2381250" cy="128587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0.48854</cdr:x>
      <cdr:y>0.20638</cdr:y>
    </cdr:from>
    <cdr:to>
      <cdr:x>0.97188</cdr:x>
      <cdr:y>0.46189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4467225" y="1161674"/>
          <a:ext cx="4419600" cy="143827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0.6809</cdr:x>
      <cdr:y>0.19843</cdr:y>
    </cdr:from>
    <cdr:to>
      <cdr:x>0.80868</cdr:x>
      <cdr:y>0.25548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226175" y="1093238"/>
          <a:ext cx="11684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Agriculture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44F28-7E8B-4C61-BD0B-709DF367A378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4695-8A55-40F9-AAC7-605F187C1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7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E4695-8A55-40F9-AAC7-605F187C1F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4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№1 (про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109523" y="2471103"/>
            <a:ext cx="6925142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5495925" y="5529546"/>
            <a:ext cx="35052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5446713" y="6211773"/>
            <a:ext cx="3557587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011955" y="6275323"/>
            <a:ext cx="538729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4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yriad Pro" pitchFamily="34" charset="0"/>
                <a:ea typeface="+mn-ea"/>
                <a:cs typeface="Myriad Pro" pitchFamily="34" charset="0"/>
              </a:rPr>
              <a:t>Institute for Statistical Studies and Economics of Knowledge  </a:t>
            </a:r>
            <a:endParaRPr lang="ru-RU" sz="1400" dirty="0"/>
          </a:p>
        </p:txBody>
      </p:sp>
      <p:pic>
        <p:nvPicPr>
          <p:cNvPr id="9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5" y="602128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8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иаграмма 8"/>
          <p:cNvSpPr>
            <a:spLocks noGrp="1"/>
          </p:cNvSpPr>
          <p:nvPr>
            <p:ph type="chart" sz="quarter" idx="12"/>
          </p:nvPr>
        </p:nvSpPr>
        <p:spPr>
          <a:xfrm>
            <a:off x="5623560" y="1318260"/>
            <a:ext cx="3375660" cy="5006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riad Pro" pitchFamily="34" charset="0"/>
              </a:defRPr>
            </a:lvl1pPr>
          </a:lstStyle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15" name="Holder 3"/>
          <p:cNvSpPr>
            <a:spLocks noGrp="1"/>
          </p:cNvSpPr>
          <p:nvPr>
            <p:ph type="body" idx="13" hasCustomPrompt="1"/>
          </p:nvPr>
        </p:nvSpPr>
        <p:spPr>
          <a:xfrm>
            <a:off x="236220" y="1295399"/>
            <a:ext cx="5135879" cy="504411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Myriad Pro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06780" y="274638"/>
            <a:ext cx="7993380" cy="639762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9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6780" y="274638"/>
            <a:ext cx="7719060" cy="639762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3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всем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8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0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2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№2 (фирменный узо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Инфографика\ВШЭ\00_Презентации и материалы\Материалы для наших презентаций\Материалы для экспериментов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0" y="0"/>
            <a:ext cx="9180000" cy="68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109523" y="1152843"/>
            <a:ext cx="6925142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 b="1" i="0">
                <a:solidFill>
                  <a:schemeClr val="bg1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2817812" y="3950970"/>
            <a:ext cx="3505200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5685512" y="6157247"/>
            <a:ext cx="2988000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395536" y="6157247"/>
            <a:ext cx="3557587" cy="36933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200" b="0" i="0" kern="1200" dirty="0" smtClean="0">
                <a:solidFill>
                  <a:schemeClr val="bg1"/>
                </a:solidFill>
                <a:effectLst/>
                <a:latin typeface="Myriad Pro" pitchFamily="34" charset="0"/>
                <a:ea typeface="+mn-ea"/>
                <a:cs typeface="Myriad Pro" pitchFamily="34" charset="0"/>
              </a:rPr>
              <a:t>HSE Institute for Statistical Studies and</a:t>
            </a:r>
            <a:br>
              <a:rPr lang="en-US" sz="1200" b="0" i="0" kern="1200" dirty="0" smtClean="0">
                <a:solidFill>
                  <a:schemeClr val="bg1"/>
                </a:solidFill>
                <a:effectLst/>
                <a:latin typeface="Myriad Pro" pitchFamily="34" charset="0"/>
                <a:ea typeface="+mn-ea"/>
                <a:cs typeface="Myriad Pro" pitchFamily="34" charset="0"/>
              </a:rPr>
            </a:br>
            <a:r>
              <a:rPr lang="en-US" sz="1200" b="0" i="0" kern="1200" dirty="0" smtClean="0">
                <a:solidFill>
                  <a:schemeClr val="bg1"/>
                </a:solidFill>
                <a:effectLst/>
                <a:latin typeface="Myriad Pro" pitchFamily="34" charset="0"/>
                <a:ea typeface="+mn-ea"/>
                <a:cs typeface="Myriad Pro" pitchFamily="34" charset="0"/>
              </a:rPr>
              <a:t>Economics of Knowledge  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2" name="Picture 4" descr="D:\Инфографика\ВШЭ\00_Презентации и материалы\Логотипы ВШЭ\_hse_color_kvadrat_white_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20" y="4895779"/>
            <a:ext cx="1716682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9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№3 (угловые узоры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608070"/>
            <a:ext cx="26955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78"/>
            <a:ext cx="26955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109523" y="2471103"/>
            <a:ext cx="6925142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3543754" y="4922520"/>
            <a:ext cx="35052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3494542" y="5604747"/>
            <a:ext cx="3557587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7"/>
          <p:cNvSpPr/>
          <p:nvPr/>
        </p:nvSpPr>
        <p:spPr>
          <a:xfrm>
            <a:off x="-4390" y="0"/>
            <a:ext cx="9148390" cy="380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185729" y="111492"/>
            <a:ext cx="53872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200" b="0" i="0" kern="1200" dirty="0" smtClean="0">
                <a:solidFill>
                  <a:schemeClr val="bg1"/>
                </a:solidFill>
                <a:effectLst/>
                <a:latin typeface="Myriad Pro" pitchFamily="34" charset="0"/>
                <a:ea typeface="+mn-ea"/>
                <a:cs typeface="Myriad Pro" pitchFamily="34" charset="0"/>
              </a:rPr>
              <a:t>Institute for Statistical Studies and Economics of Knowledge  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5" y="602128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7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№4 (угловые узоры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65" y="148590"/>
            <a:ext cx="26955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49" y="3608070"/>
            <a:ext cx="26955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109523" y="2471103"/>
            <a:ext cx="6925142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4559566" y="4922520"/>
            <a:ext cx="35052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/>
          </p:nvPr>
        </p:nvSpPr>
        <p:spPr>
          <a:xfrm>
            <a:off x="4510354" y="5604747"/>
            <a:ext cx="3557587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Footer Placeholder 1"/>
          <p:cNvSpPr txBox="1">
            <a:spLocks/>
          </p:cNvSpPr>
          <p:nvPr/>
        </p:nvSpPr>
        <p:spPr>
          <a:xfrm>
            <a:off x="1011955" y="515352"/>
            <a:ext cx="538729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Myriad Pro" pitchFamily="34" charset="0"/>
                <a:ea typeface="+mn-ea"/>
                <a:cs typeface="Myriad Pro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400" b="0" i="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yriad Pro" pitchFamily="34" charset="0"/>
                <a:ea typeface="+mn-ea"/>
                <a:cs typeface="Myriad Pro" pitchFamily="34" charset="0"/>
              </a:rPr>
              <a:t>Institute for Statistical Studies and Economics of Knowledge  </a:t>
            </a:r>
            <a:endParaRPr lang="ru-RU" sz="1400" dirty="0"/>
          </a:p>
        </p:txBody>
      </p:sp>
      <p:pic>
        <p:nvPicPr>
          <p:cNvPr id="9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5" y="26064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№5 (тематическое фот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571092" y="3588787"/>
            <a:ext cx="7986168" cy="191262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 b="1" i="0">
                <a:solidFill>
                  <a:srgbClr val="1C5C99"/>
                </a:solidFill>
                <a:latin typeface="Myriad Pro" pitchFamily="34" charset="0"/>
                <a:cs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0" y="144463"/>
            <a:ext cx="9144000" cy="32829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/>
          </p:nvPr>
        </p:nvSpPr>
        <p:spPr>
          <a:xfrm>
            <a:off x="5495925" y="5607711"/>
            <a:ext cx="3505200" cy="3693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/>
          </p:nvPr>
        </p:nvSpPr>
        <p:spPr>
          <a:xfrm>
            <a:off x="5446713" y="6108963"/>
            <a:ext cx="3557587" cy="3693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5" y="602128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2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новой главы/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7513" y="2423160"/>
            <a:ext cx="8305800" cy="20193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1C5C99"/>
                </a:solidFill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5" y="602128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2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236220" y="1295400"/>
            <a:ext cx="877824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Myriad Pro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06780" y="274638"/>
            <a:ext cx="8107680" cy="639762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3"/>
          <p:cNvSpPr>
            <a:spLocks noGrp="1"/>
          </p:cNvSpPr>
          <p:nvPr>
            <p:ph type="body" idx="1" hasCustomPrompt="1"/>
          </p:nvPr>
        </p:nvSpPr>
        <p:spPr>
          <a:xfrm>
            <a:off x="236220" y="1295400"/>
            <a:ext cx="4130040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Myriad Pro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06780" y="274638"/>
            <a:ext cx="8061960" cy="639762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Holder 3"/>
          <p:cNvSpPr>
            <a:spLocks noGrp="1"/>
          </p:cNvSpPr>
          <p:nvPr>
            <p:ph type="body" idx="10" hasCustomPrompt="1"/>
          </p:nvPr>
        </p:nvSpPr>
        <p:spPr>
          <a:xfrm>
            <a:off x="4716016" y="1295400"/>
            <a:ext cx="4260344" cy="49453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Myriad Pro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pic>
        <p:nvPicPr>
          <p:cNvPr id="8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3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8"/>
          <p:cNvSpPr>
            <a:spLocks noGrp="1"/>
          </p:cNvSpPr>
          <p:nvPr>
            <p:ph type="pic" sz="quarter" idx="12"/>
          </p:nvPr>
        </p:nvSpPr>
        <p:spPr>
          <a:xfrm>
            <a:off x="5707380" y="1318259"/>
            <a:ext cx="3276600" cy="5173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Myriad Pro" pitchFamily="34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7" name="Holder 3"/>
          <p:cNvSpPr>
            <a:spLocks noGrp="1"/>
          </p:cNvSpPr>
          <p:nvPr>
            <p:ph type="body" idx="13" hasCustomPrompt="1"/>
          </p:nvPr>
        </p:nvSpPr>
        <p:spPr>
          <a:xfrm>
            <a:off x="236220" y="1295400"/>
            <a:ext cx="5105399" cy="520446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latin typeface="Myriad Pro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ru-RU" dirty="0" smtClean="0"/>
              <a:t>Уровень 2</a:t>
            </a:r>
            <a:endParaRPr lang="en-US" dirty="0" smtClean="0"/>
          </a:p>
          <a:p>
            <a:pPr lvl="2"/>
            <a:r>
              <a:rPr lang="ru-RU" dirty="0" smtClean="0"/>
              <a:t>Уровень 3</a:t>
            </a:r>
            <a:endParaRPr lang="en-US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06780" y="274638"/>
            <a:ext cx="7993380" cy="639762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Picture 5" descr="D:\Инфографика\ВШЭ\00_Презентации и материалы\Логотипы ВШЭ\logo_с_hse_cmyk_e (1)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723705" cy="6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6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0600" y="6570980"/>
            <a:ext cx="381000" cy="19304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Myriad Pro" pitchFamily="34" charset="0"/>
                <a:cs typeface="Myriad Arabic" pitchFamily="50" charset="-78"/>
              </a:defRPr>
            </a:lvl1pPr>
          </a:lstStyle>
          <a:p>
            <a:fld id="{33A565A8-8D86-4CC4-8A70-14F752E75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0"/>
            <a:ext cx="9144000" cy="15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esight-journal.hse.ru/en" TargetMode="External"/><Relationship Id="rId2" Type="http://schemas.openxmlformats.org/officeDocument/2006/relationships/hyperlink" Target="http://issek.hse.ru/en/st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pringer.com/series/1339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oresight-journal.hse.ru/en/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hyperlink" Target="http://goo.gl/ll9aqa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o.gl/CSQRfJ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hyperlink" Target="http://goo.gl/cvR8nN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www.springer.com/series/13398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gokhberg@hse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55" y="1787843"/>
            <a:ext cx="7244090" cy="1912620"/>
          </a:xfrm>
        </p:spPr>
        <p:txBody>
          <a:bodyPr>
            <a:noAutofit/>
          </a:bodyPr>
          <a:lstStyle/>
          <a:p>
            <a:r>
              <a:rPr lang="en-US" sz="3600" dirty="0"/>
              <a:t>Visibility </a:t>
            </a:r>
            <a:r>
              <a:rPr lang="en-US" sz="3600" dirty="0" smtClean="0"/>
              <a:t>of Russian </a:t>
            </a:r>
            <a:r>
              <a:rPr lang="en-US" sz="3600" dirty="0"/>
              <a:t>Science:</a:t>
            </a:r>
            <a:r>
              <a:rPr lang="en-US" sz="3600"/>
              <a:t/>
            </a:r>
            <a:br>
              <a:rPr lang="en-US" sz="3600"/>
            </a:br>
            <a:r>
              <a:rPr lang="en-US" sz="3600" smtClean="0"/>
              <a:t>Academia, </a:t>
            </a:r>
            <a:r>
              <a:rPr lang="en-US" sz="3600" dirty="0"/>
              <a:t>Society, Media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17812" y="3823969"/>
            <a:ext cx="3505200" cy="853943"/>
          </a:xfrm>
        </p:spPr>
        <p:txBody>
          <a:bodyPr/>
          <a:lstStyle/>
          <a:p>
            <a:r>
              <a:rPr lang="en-US" dirty="0" smtClean="0"/>
              <a:t>Prof. Leonid Gokhberg</a:t>
            </a:r>
            <a:br>
              <a:rPr lang="en-US" dirty="0" smtClean="0"/>
            </a:br>
            <a:r>
              <a:rPr lang="en-US" dirty="0" smtClean="0"/>
              <a:t>First Vice-Rector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200" dirty="0" smtClean="0"/>
              <a:t>TASS, Moscow</a:t>
            </a:r>
            <a:br>
              <a:rPr lang="en-US" sz="1200" dirty="0" smtClean="0"/>
            </a:br>
            <a:r>
              <a:rPr lang="en-US" sz="1200" dirty="0" smtClean="0"/>
              <a:t>08 February 2016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056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0275" y="265846"/>
            <a:ext cx="6497010" cy="639762"/>
          </a:xfrm>
        </p:spPr>
        <p:txBody>
          <a:bodyPr/>
          <a:lstStyle/>
          <a:p>
            <a:r>
              <a:rPr lang="en-US" dirty="0" smtClean="0"/>
              <a:t>Country rankings: </a:t>
            </a:r>
            <a:r>
              <a:rPr lang="en-US" b="0" dirty="0" smtClean="0"/>
              <a:t>citations per paper</a:t>
            </a:r>
            <a:endParaRPr lang="ru-RU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64321" y="6529000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ru-RU" sz="1200" i="1" dirty="0" smtClean="0"/>
              <a:t>:</a:t>
            </a:r>
            <a:r>
              <a:rPr lang="en-US" sz="1200" i="1" dirty="0" smtClean="0"/>
              <a:t> </a:t>
            </a:r>
            <a:r>
              <a:rPr lang="en-US" sz="1200" dirty="0" smtClean="0"/>
              <a:t>HSE ISSEK based on Essential </a:t>
            </a:r>
            <a:r>
              <a:rPr lang="en-US" sz="1200" dirty="0"/>
              <a:t>Science Indicators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457118"/>
              </p:ext>
            </p:extLst>
          </p:nvPr>
        </p:nvGraphicFramePr>
        <p:xfrm>
          <a:off x="164320" y="1262063"/>
          <a:ext cx="8827279" cy="49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Группа 9"/>
          <p:cNvGrpSpPr/>
          <p:nvPr/>
        </p:nvGrpSpPr>
        <p:grpSpPr>
          <a:xfrm rot="5400000">
            <a:off x="1326441" y="-66424"/>
            <a:ext cx="644676" cy="1350646"/>
            <a:chOff x="3976065" y="2214184"/>
            <a:chExt cx="2507186" cy="3858646"/>
          </a:xfrm>
          <a:solidFill>
            <a:schemeClr val="accent1">
              <a:lumMod val="75000"/>
            </a:schemeClr>
          </a:solidFill>
        </p:grpSpPr>
        <p:sp>
          <p:nvSpPr>
            <p:cNvPr id="11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gray">
            <a:xfrm rot="16200000">
              <a:off x="3409186" y="3833422"/>
              <a:ext cx="3640940" cy="83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it-IT" sz="1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4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noProof="1" smtClean="0">
                  <a:solidFill>
                    <a:schemeClr val="bg1"/>
                  </a:solidFill>
                  <a:cs typeface="Arial" pitchFamily="34" charset="0"/>
                </a:rPr>
                <a:t>academia</a:t>
              </a:r>
              <a:endParaRPr lang="it-IT" sz="1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490013" y="3375589"/>
            <a:ext cx="422984" cy="19452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960100"/>
              </p:ext>
            </p:extLst>
          </p:nvPr>
        </p:nvGraphicFramePr>
        <p:xfrm>
          <a:off x="0" y="1019550"/>
          <a:ext cx="9144000" cy="56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42225-E88D-475E-8CBA-C71E5EC829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0275" y="179263"/>
            <a:ext cx="6183414" cy="840288"/>
          </a:xfrm>
        </p:spPr>
        <p:txBody>
          <a:bodyPr/>
          <a:lstStyle/>
          <a:p>
            <a:r>
              <a:rPr lang="en-US" dirty="0" smtClean="0"/>
              <a:t>Scientific </a:t>
            </a:r>
            <a:r>
              <a:rPr lang="en-US" dirty="0" err="1" smtClean="0"/>
              <a:t>specialisation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Russian science: 2014*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64321" y="6402000"/>
            <a:ext cx="825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</a:t>
            </a:r>
            <a:r>
              <a:rPr lang="en-US" sz="1200" dirty="0" smtClean="0"/>
              <a:t>Revealed comparative advantage index (RCA)</a:t>
            </a:r>
          </a:p>
          <a:p>
            <a:r>
              <a:rPr lang="en-US" sz="1200" i="1" dirty="0" smtClean="0"/>
              <a:t>Source</a:t>
            </a:r>
            <a:r>
              <a:rPr lang="ru-RU" sz="1200" i="1" dirty="0" smtClean="0"/>
              <a:t>:</a:t>
            </a:r>
            <a:r>
              <a:rPr lang="en-US" sz="1200" i="1" dirty="0" smtClean="0"/>
              <a:t> </a:t>
            </a:r>
            <a:r>
              <a:rPr lang="en-US" sz="1200" dirty="0" smtClean="0"/>
              <a:t>HSE ISSEK based on Web of Science</a:t>
            </a:r>
            <a:endParaRPr lang="ru-RU" sz="1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8093" y="2833475"/>
            <a:ext cx="8533507" cy="17253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08372" y="2522040"/>
            <a:ext cx="83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World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114801" y="2181223"/>
            <a:ext cx="361950" cy="108585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857750" y="2427114"/>
            <a:ext cx="2000251" cy="916161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58001" y="2427113"/>
            <a:ext cx="1752599" cy="1192387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800350" y="2181224"/>
            <a:ext cx="1676401" cy="79819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 rot="5400000">
            <a:off x="1326441" y="-66424"/>
            <a:ext cx="644676" cy="1350646"/>
            <a:chOff x="3976065" y="2214184"/>
            <a:chExt cx="2507186" cy="3858646"/>
          </a:xfrm>
          <a:solidFill>
            <a:schemeClr val="accent1">
              <a:lumMod val="75000"/>
            </a:schemeClr>
          </a:solidFill>
        </p:grpSpPr>
        <p:sp>
          <p:nvSpPr>
            <p:cNvPr id="33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gray">
            <a:xfrm rot="16200000">
              <a:off x="3409186" y="3833422"/>
              <a:ext cx="3640940" cy="83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it-IT" sz="1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4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noProof="1" smtClean="0">
                  <a:solidFill>
                    <a:schemeClr val="bg1"/>
                  </a:solidFill>
                  <a:cs typeface="Arial" pitchFamily="34" charset="0"/>
                </a:rPr>
                <a:t>academia</a:t>
              </a:r>
              <a:endParaRPr lang="it-IT" sz="1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9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42225-E88D-475E-8CBA-C71E5EC829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0274" y="283803"/>
            <a:ext cx="6444257" cy="639762"/>
          </a:xfrm>
        </p:spPr>
        <p:txBody>
          <a:bodyPr/>
          <a:lstStyle/>
          <a:p>
            <a:r>
              <a:rPr lang="en-US" dirty="0" smtClean="0"/>
              <a:t>International collaborations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321" y="6529000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ru-RU" sz="1200" i="1" dirty="0" smtClean="0"/>
              <a:t>:</a:t>
            </a:r>
            <a:r>
              <a:rPr lang="en-US" sz="1200" i="1" dirty="0" smtClean="0"/>
              <a:t> </a:t>
            </a:r>
            <a:r>
              <a:rPr lang="en-US" sz="1200" dirty="0" smtClean="0"/>
              <a:t>HSE ISSEK based on Web of Science</a:t>
            </a:r>
            <a:endParaRPr lang="ru-RU" sz="12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095601"/>
              </p:ext>
            </p:extLst>
          </p:nvPr>
        </p:nvGraphicFramePr>
        <p:xfrm>
          <a:off x="0" y="1847850"/>
          <a:ext cx="9144000" cy="42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914905" y="1301280"/>
            <a:ext cx="7395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Key partners for Russia: </a:t>
            </a:r>
            <a:r>
              <a:rPr lang="en-US" dirty="0" smtClean="0"/>
              <a:t>USA</a:t>
            </a:r>
            <a:r>
              <a:rPr lang="en-US" dirty="0"/>
              <a:t>, Germany, France, UK, Italy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326441" y="-66424"/>
            <a:ext cx="644676" cy="1350646"/>
            <a:chOff x="3976065" y="2214184"/>
            <a:chExt cx="2507186" cy="3858646"/>
          </a:xfrm>
          <a:solidFill>
            <a:schemeClr val="accent1">
              <a:lumMod val="75000"/>
            </a:schemeClr>
          </a:solidFill>
        </p:grpSpPr>
        <p:sp>
          <p:nvSpPr>
            <p:cNvPr id="15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 rot="16200000">
              <a:off x="3409186" y="3833422"/>
              <a:ext cx="3640940" cy="83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it-IT" sz="1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4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noProof="1" smtClean="0">
                  <a:solidFill>
                    <a:schemeClr val="bg1"/>
                  </a:solidFill>
                  <a:cs typeface="Arial" pitchFamily="34" charset="0"/>
                </a:rPr>
                <a:t>academia</a:t>
              </a:r>
              <a:endParaRPr lang="it-IT" sz="1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4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Russian science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 rot="13548407">
            <a:off x="724302" y="2364132"/>
            <a:ext cx="4320000" cy="2672569"/>
            <a:chOff x="3327252" y="802291"/>
            <a:chExt cx="3804813" cy="3436460"/>
          </a:xfrm>
          <a:solidFill>
            <a:schemeClr val="accent1">
              <a:lumMod val="75000"/>
            </a:schemeClr>
          </a:solidFill>
        </p:grpSpPr>
        <p:sp>
          <p:nvSpPr>
            <p:cNvPr id="6" name="Freeform 21"/>
            <p:cNvSpPr>
              <a:spLocks/>
            </p:cNvSpPr>
            <p:nvPr/>
          </p:nvSpPr>
          <p:spPr bwMode="auto">
            <a:xfrm rot="2700000">
              <a:off x="3847117" y="953803"/>
              <a:ext cx="2765083" cy="3804813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gray">
            <a:xfrm rot="8051593">
              <a:off x="3926947" y="2161324"/>
              <a:ext cx="3205996" cy="48793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3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3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it-IT" sz="3600" b="1" noProof="1" smtClean="0">
                  <a:solidFill>
                    <a:schemeClr val="bg1"/>
                  </a:solidFill>
                  <a:cs typeface="Arial" pitchFamily="34" charset="0"/>
                </a:rPr>
                <a:t>society</a:t>
              </a:r>
              <a:endParaRPr lang="it-IT" sz="3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00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64" y="274638"/>
            <a:ext cx="8107680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750" y="6521688"/>
            <a:ext cx="875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</a:t>
            </a:r>
            <a:r>
              <a:rPr lang="en-US" sz="1200" dirty="0" smtClean="0"/>
              <a:t> Russia – HSE</a:t>
            </a:r>
            <a:r>
              <a:rPr lang="ru-RU" sz="1200" dirty="0" smtClean="0"/>
              <a:t> </a:t>
            </a:r>
            <a:r>
              <a:rPr lang="en-US" sz="1200" dirty="0" smtClean="0"/>
              <a:t>Monitoring Survey of Innovative </a:t>
            </a:r>
            <a:r>
              <a:rPr lang="en-US" sz="1200" dirty="0" err="1" smtClean="0"/>
              <a:t>Behaviour</a:t>
            </a:r>
            <a:r>
              <a:rPr lang="en-US" sz="1200" dirty="0" smtClean="0"/>
              <a:t> of Population (2014); EU countries – Eurobarometer (2013)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7317" y="332909"/>
            <a:ext cx="6339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Public perception of impacts of </a:t>
            </a:r>
            <a:r>
              <a:rPr lang="en-US" sz="2400" b="1" dirty="0" smtClean="0">
                <a:latin typeface="+mj-lt"/>
              </a:rPr>
              <a:t>S&amp;T</a:t>
            </a:r>
            <a:endParaRPr lang="ru-RU" sz="24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1052945"/>
            <a:ext cx="8791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Respondents </a:t>
            </a:r>
            <a:r>
              <a:rPr lang="en-US" sz="1600" dirty="0"/>
              <a:t>with </a:t>
            </a:r>
            <a:r>
              <a:rPr lang="en-US" sz="1600" b="1" dirty="0"/>
              <a:t>positive </a:t>
            </a:r>
            <a:r>
              <a:rPr lang="en-US" sz="1600" b="1" dirty="0" smtClean="0"/>
              <a:t>answers </a:t>
            </a:r>
            <a:r>
              <a:rPr lang="en-US" sz="1600" dirty="0" smtClean="0"/>
              <a:t>to a question:</a:t>
            </a:r>
            <a:br>
              <a:rPr lang="en-US" sz="1600" dirty="0" smtClean="0"/>
            </a:br>
            <a:r>
              <a:rPr lang="en-US" sz="1600" dirty="0" smtClean="0"/>
              <a:t>“Do </a:t>
            </a:r>
            <a:r>
              <a:rPr lang="en-US" sz="1600" dirty="0"/>
              <a:t>you think that </a:t>
            </a:r>
            <a:r>
              <a:rPr lang="en-US" sz="1600" b="1" dirty="0"/>
              <a:t>the overall influence of science </a:t>
            </a:r>
            <a:r>
              <a:rPr lang="en-US" sz="1600" dirty="0"/>
              <a:t>on our society is positive or negative</a:t>
            </a:r>
            <a:r>
              <a:rPr lang="en-US" sz="1600" dirty="0" smtClean="0"/>
              <a:t>?” (%)</a:t>
            </a:r>
            <a:endParaRPr lang="ru-RU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1750" y="1944757"/>
            <a:ext cx="9045138" cy="4500731"/>
            <a:chOff x="31750" y="1944757"/>
            <a:chExt cx="9045138" cy="4500731"/>
          </a:xfrm>
        </p:grpSpPr>
        <p:graphicFrame>
          <p:nvGraphicFramePr>
            <p:cNvPr id="8" name="Диаграмма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3582585"/>
                </p:ext>
              </p:extLst>
            </p:nvPr>
          </p:nvGraphicFramePr>
          <p:xfrm>
            <a:off x="31750" y="1944757"/>
            <a:ext cx="9045138" cy="4500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420273" y="6000494"/>
              <a:ext cx="457013" cy="44499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600" dirty="0" smtClean="0"/>
                <a:t>The</a:t>
              </a:r>
              <a:endParaRPr lang="ru-RU" sz="16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5400000">
            <a:off x="1326442" y="-66421"/>
            <a:ext cx="644676" cy="1350645"/>
            <a:chOff x="3976065" y="2214184"/>
            <a:chExt cx="2507186" cy="3858644"/>
          </a:xfrm>
          <a:solidFill>
            <a:schemeClr val="accent1">
              <a:lumMod val="75000"/>
            </a:schemeClr>
          </a:solidFill>
        </p:grpSpPr>
        <p:sp>
          <p:nvSpPr>
            <p:cNvPr id="13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gray">
            <a:xfrm rot="16200000">
              <a:off x="3633733" y="3776297"/>
              <a:ext cx="3191843" cy="95756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600" b="1" noProof="1" smtClean="0">
                  <a:solidFill>
                    <a:schemeClr val="bg1"/>
                  </a:solidFill>
                  <a:cs typeface="Arial" pitchFamily="34" charset="0"/>
                </a:rPr>
                <a:t>society</a:t>
              </a:r>
              <a:endParaRPr lang="it-IT" sz="1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6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273" y="274638"/>
            <a:ext cx="4816731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Public awareness of S&amp;T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8750" y="1123466"/>
            <a:ext cx="8853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Respondents with </a:t>
            </a:r>
            <a:r>
              <a:rPr lang="en-US" sz="1600" b="1" dirty="0" smtClean="0"/>
              <a:t>positive answers </a:t>
            </a:r>
            <a:r>
              <a:rPr lang="en-US" sz="1600" dirty="0" smtClean="0"/>
              <a:t>to a question:</a:t>
            </a:r>
            <a:br>
              <a:rPr lang="en-US" sz="1600" dirty="0" smtClean="0"/>
            </a:br>
            <a:r>
              <a:rPr lang="en-US" sz="1600" dirty="0" smtClean="0"/>
              <a:t>“</a:t>
            </a:r>
            <a:r>
              <a:rPr lang="en-US" sz="1600" b="1" dirty="0" smtClean="0"/>
              <a:t>How </a:t>
            </a:r>
            <a:r>
              <a:rPr lang="en-US" sz="1600" b="1" dirty="0"/>
              <a:t>informed </a:t>
            </a:r>
            <a:r>
              <a:rPr lang="en-US" sz="1600" b="1" dirty="0" smtClean="0"/>
              <a:t>do you feel </a:t>
            </a:r>
            <a:r>
              <a:rPr lang="en-US" sz="1600" dirty="0" smtClean="0"/>
              <a:t>about </a:t>
            </a:r>
            <a:r>
              <a:rPr lang="en-US" sz="1600" dirty="0"/>
              <a:t>developments in </a:t>
            </a:r>
            <a:r>
              <a:rPr lang="en-US" sz="1600" dirty="0" smtClean="0"/>
              <a:t>science and technology?” (%)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750" y="6521688"/>
            <a:ext cx="875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</a:t>
            </a:r>
            <a:r>
              <a:rPr lang="en-US" sz="1200" dirty="0" smtClean="0"/>
              <a:t> Russia – HSE</a:t>
            </a:r>
            <a:r>
              <a:rPr lang="ru-RU" sz="1200" dirty="0" smtClean="0"/>
              <a:t> </a:t>
            </a:r>
            <a:r>
              <a:rPr lang="en-US" sz="1200" dirty="0" smtClean="0"/>
              <a:t>Monitoring Survey of Innovative </a:t>
            </a:r>
            <a:r>
              <a:rPr lang="en-US" sz="1200" dirty="0" err="1" smtClean="0"/>
              <a:t>Behaviour</a:t>
            </a:r>
            <a:r>
              <a:rPr lang="en-US" sz="1200" dirty="0" smtClean="0"/>
              <a:t> of Population (2014); EU countries – Eurobarometer (2013)</a:t>
            </a:r>
            <a:endParaRPr lang="ru-RU" sz="12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750" y="1919416"/>
            <a:ext cx="9112249" cy="4544278"/>
            <a:chOff x="31750" y="1919416"/>
            <a:chExt cx="9112249" cy="4544278"/>
          </a:xfrm>
        </p:grpSpPr>
        <p:sp>
          <p:nvSpPr>
            <p:cNvPr id="8" name="TextBox 7"/>
            <p:cNvSpPr txBox="1"/>
            <p:nvPr/>
          </p:nvSpPr>
          <p:spPr>
            <a:xfrm>
              <a:off x="3497679" y="6025112"/>
              <a:ext cx="461665" cy="43858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dirty="0" smtClean="0"/>
                <a:t>he</a:t>
              </a:r>
              <a:endParaRPr lang="ru-RU" sz="1600" dirty="0"/>
            </a:p>
          </p:txBody>
        </p:sp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4028541539"/>
                </p:ext>
              </p:extLst>
            </p:nvPr>
          </p:nvGraphicFramePr>
          <p:xfrm>
            <a:off x="31750" y="1919416"/>
            <a:ext cx="9112249" cy="4333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2" name="Группа 11"/>
          <p:cNvGrpSpPr/>
          <p:nvPr/>
        </p:nvGrpSpPr>
        <p:grpSpPr>
          <a:xfrm rot="5400000">
            <a:off x="1326442" y="-66421"/>
            <a:ext cx="644676" cy="1350645"/>
            <a:chOff x="3976065" y="2214184"/>
            <a:chExt cx="2507186" cy="3858644"/>
          </a:xfrm>
          <a:solidFill>
            <a:schemeClr val="accent1">
              <a:lumMod val="75000"/>
            </a:schemeClr>
          </a:solidFill>
        </p:grpSpPr>
        <p:sp>
          <p:nvSpPr>
            <p:cNvPr id="14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gray">
            <a:xfrm rot="16200000">
              <a:off x="3633733" y="3776297"/>
              <a:ext cx="3191843" cy="95756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600" b="1" noProof="1" smtClean="0">
                  <a:solidFill>
                    <a:schemeClr val="bg1"/>
                  </a:solidFill>
                  <a:cs typeface="Arial" pitchFamily="34" charset="0"/>
                </a:rPr>
                <a:t>society</a:t>
              </a:r>
              <a:endParaRPr lang="it-IT" sz="1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0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552049"/>
              </p:ext>
            </p:extLst>
          </p:nvPr>
        </p:nvGraphicFramePr>
        <p:xfrm>
          <a:off x="0" y="1038225"/>
          <a:ext cx="9143999" cy="544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42" y="257054"/>
            <a:ext cx="5729176" cy="639762"/>
          </a:xfrm>
        </p:spPr>
        <p:txBody>
          <a:bodyPr/>
          <a:lstStyle/>
          <a:p>
            <a:r>
              <a:rPr lang="en-US" dirty="0" smtClean="0"/>
              <a:t>Topics of interest in Russia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762" y="1127574"/>
            <a:ext cx="8630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Respondents </a:t>
            </a:r>
            <a:r>
              <a:rPr lang="en-US" sz="1600" dirty="0"/>
              <a:t>with </a:t>
            </a:r>
            <a:r>
              <a:rPr lang="en-US" sz="1600" b="1" dirty="0"/>
              <a:t>positive </a:t>
            </a:r>
            <a:r>
              <a:rPr lang="en-US" sz="1600" b="1" dirty="0" smtClean="0"/>
              <a:t>answers </a:t>
            </a:r>
            <a:r>
              <a:rPr lang="en-US" sz="1600" dirty="0" smtClean="0"/>
              <a:t>to a question: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“</a:t>
            </a:r>
            <a:r>
              <a:rPr lang="en-US" sz="1600" b="1" dirty="0"/>
              <a:t>How are you interested in the following topics</a:t>
            </a:r>
            <a:r>
              <a:rPr lang="en-US" sz="1600" b="1" dirty="0" smtClean="0"/>
              <a:t>?</a:t>
            </a:r>
            <a:r>
              <a:rPr lang="en-US" sz="1600" dirty="0" smtClean="0"/>
              <a:t>”</a:t>
            </a:r>
            <a:r>
              <a:rPr lang="ru-RU" sz="1600" dirty="0" smtClean="0"/>
              <a:t> (%)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8750" y="6521688"/>
            <a:ext cx="8630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</a:t>
            </a:r>
            <a:r>
              <a:rPr lang="en-US" sz="1200" dirty="0" smtClean="0"/>
              <a:t> HSE</a:t>
            </a:r>
            <a:r>
              <a:rPr lang="ru-RU" sz="1200" dirty="0" smtClean="0"/>
              <a:t> </a:t>
            </a:r>
            <a:r>
              <a:rPr lang="en-US" sz="1200" dirty="0" smtClean="0"/>
              <a:t>Monitoring Survey of Innovative </a:t>
            </a:r>
            <a:r>
              <a:rPr lang="en-US" sz="1200" dirty="0" err="1" smtClean="0"/>
              <a:t>Behaviour</a:t>
            </a:r>
            <a:r>
              <a:rPr lang="en-US" sz="1200" dirty="0" smtClean="0"/>
              <a:t> of Population (2006-2014)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1425" y="1591330"/>
            <a:ext cx="140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The only growing areas</a:t>
            </a:r>
            <a:endParaRPr lang="ru-RU" sz="1400" dirty="0"/>
          </a:p>
        </p:txBody>
      </p:sp>
      <p:cxnSp>
        <p:nvCxnSpPr>
          <p:cNvPr id="17" name="Прямая со стрелкой 16"/>
          <p:cNvCxnSpPr>
            <a:stCxn id="14" idx="2"/>
          </p:cNvCxnSpPr>
          <p:nvPr/>
        </p:nvCxnSpPr>
        <p:spPr>
          <a:xfrm flipH="1">
            <a:off x="8040225" y="2114550"/>
            <a:ext cx="251288" cy="6096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 flipH="1">
            <a:off x="8048627" y="2114550"/>
            <a:ext cx="242886" cy="1781175"/>
          </a:xfrm>
          <a:prstGeom prst="straightConnector1">
            <a:avLst/>
          </a:prstGeom>
          <a:ln>
            <a:solidFill>
              <a:srgbClr val="1545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048000" y="5759966"/>
            <a:ext cx="5207849" cy="355084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 rot="5400000">
            <a:off x="1326442" y="-66421"/>
            <a:ext cx="644676" cy="1350645"/>
            <a:chOff x="3976065" y="2214184"/>
            <a:chExt cx="2507186" cy="3858644"/>
          </a:xfrm>
          <a:solidFill>
            <a:schemeClr val="accent1">
              <a:lumMod val="75000"/>
            </a:schemeClr>
          </a:solidFill>
        </p:grpSpPr>
        <p:sp>
          <p:nvSpPr>
            <p:cNvPr id="49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gray">
            <a:xfrm rot="16200000">
              <a:off x="3633733" y="3776297"/>
              <a:ext cx="3191843" cy="95756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600" b="1" noProof="1" smtClean="0">
                  <a:solidFill>
                    <a:schemeClr val="bg1"/>
                  </a:solidFill>
                  <a:cs typeface="Arial" pitchFamily="34" charset="0"/>
                </a:rPr>
                <a:t>society</a:t>
              </a:r>
              <a:endParaRPr lang="it-IT" sz="1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3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050" y="265846"/>
            <a:ext cx="4653788" cy="639762"/>
          </a:xfrm>
        </p:spPr>
        <p:txBody>
          <a:bodyPr>
            <a:noAutofit/>
          </a:bodyPr>
          <a:lstStyle/>
          <a:p>
            <a:r>
              <a:rPr lang="en-US" dirty="0" smtClean="0"/>
              <a:t>Whom do people trust?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619" y="1104979"/>
            <a:ext cx="8495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Respondents with </a:t>
            </a:r>
            <a:r>
              <a:rPr lang="en-US" sz="1600" b="1" dirty="0"/>
              <a:t>positive answers </a:t>
            </a:r>
            <a:r>
              <a:rPr lang="en-US" sz="1600" dirty="0"/>
              <a:t>to a question:</a:t>
            </a:r>
            <a:br>
              <a:rPr lang="en-US" sz="1600" dirty="0"/>
            </a:br>
            <a:r>
              <a:rPr lang="en-US" sz="1600" dirty="0" smtClean="0"/>
              <a:t>“Who </a:t>
            </a:r>
            <a:r>
              <a:rPr lang="en-US" sz="1600" dirty="0"/>
              <a:t>are </a:t>
            </a:r>
            <a:r>
              <a:rPr lang="en-US" sz="1600" b="1" dirty="0"/>
              <a:t>the best qualified to explain </a:t>
            </a:r>
            <a:r>
              <a:rPr lang="en-US" sz="1600" dirty="0"/>
              <a:t>the impact of scientific and technological developments on society</a:t>
            </a:r>
            <a:r>
              <a:rPr lang="en-US" sz="1600" dirty="0" smtClean="0"/>
              <a:t>?”</a:t>
            </a:r>
            <a:r>
              <a:rPr lang="ru-RU" sz="1600" dirty="0" smtClean="0"/>
              <a:t> (%)</a:t>
            </a:r>
            <a:endParaRPr lang="ru-RU" sz="16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2099"/>
              </p:ext>
            </p:extLst>
          </p:nvPr>
        </p:nvGraphicFramePr>
        <p:xfrm>
          <a:off x="0" y="1935977"/>
          <a:ext cx="9144000" cy="438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5691" y="2647950"/>
            <a:ext cx="422984" cy="26071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750" y="6521688"/>
            <a:ext cx="872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Sources:</a:t>
            </a:r>
            <a:r>
              <a:rPr lang="en-US" sz="1200" dirty="0" smtClean="0"/>
              <a:t> Russia – HSE</a:t>
            </a:r>
            <a:r>
              <a:rPr lang="ru-RU" sz="1200" dirty="0" smtClean="0"/>
              <a:t> </a:t>
            </a:r>
            <a:r>
              <a:rPr lang="en-US" sz="1200" dirty="0" smtClean="0"/>
              <a:t>Monitoring Survey of Innovative </a:t>
            </a:r>
            <a:r>
              <a:rPr lang="en-US" sz="1200" dirty="0" err="1"/>
              <a:t>B</a:t>
            </a:r>
            <a:r>
              <a:rPr lang="en-US" sz="1200" dirty="0" err="1" smtClean="0"/>
              <a:t>ehaviour</a:t>
            </a:r>
            <a:r>
              <a:rPr lang="en-US" sz="1200" dirty="0" smtClean="0"/>
              <a:t> of Population (2014); EU countries – Eurobarometer (2013)</a:t>
            </a:r>
            <a:endParaRPr lang="ru-RU" sz="1200" dirty="0"/>
          </a:p>
        </p:txBody>
      </p:sp>
      <p:grpSp>
        <p:nvGrpSpPr>
          <p:cNvPr id="12" name="Группа 11"/>
          <p:cNvGrpSpPr/>
          <p:nvPr/>
        </p:nvGrpSpPr>
        <p:grpSpPr>
          <a:xfrm rot="5400000">
            <a:off x="1326442" y="-66421"/>
            <a:ext cx="644676" cy="1350645"/>
            <a:chOff x="3976065" y="2214184"/>
            <a:chExt cx="2507186" cy="3858644"/>
          </a:xfrm>
          <a:solidFill>
            <a:schemeClr val="accent1">
              <a:lumMod val="75000"/>
            </a:schemeClr>
          </a:solidFill>
        </p:grpSpPr>
        <p:sp>
          <p:nvSpPr>
            <p:cNvPr id="13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gray">
            <a:xfrm rot="16200000">
              <a:off x="3633733" y="3776297"/>
              <a:ext cx="3191843" cy="95756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600" b="1" noProof="1" smtClean="0">
                  <a:solidFill>
                    <a:schemeClr val="bg1"/>
                  </a:solidFill>
                  <a:cs typeface="Arial" pitchFamily="34" charset="0"/>
                </a:rPr>
                <a:t>society</a:t>
              </a:r>
              <a:endParaRPr lang="it-IT" sz="1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0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Russian science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rot="5400000">
            <a:off x="1896780" y="1394276"/>
            <a:ext cx="2340000" cy="4320000"/>
            <a:chOff x="3976065" y="2214184"/>
            <a:chExt cx="2507186" cy="3858644"/>
          </a:xfrm>
          <a:solidFill>
            <a:schemeClr val="accent3"/>
          </a:solidFill>
        </p:grpSpPr>
        <p:sp>
          <p:nvSpPr>
            <p:cNvPr id="9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gray">
            <a:xfrm rot="16200000">
              <a:off x="4063831" y="4268267"/>
              <a:ext cx="2331653" cy="59357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3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3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it-IT" sz="3600" b="1" noProof="1" smtClean="0">
                  <a:solidFill>
                    <a:schemeClr val="bg1"/>
                  </a:solidFill>
                  <a:cs typeface="Arial" pitchFamily="34" charset="0"/>
                </a:rPr>
                <a:t>media</a:t>
              </a:r>
              <a:endParaRPr lang="it-IT" sz="3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63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18007603"/>
              </p:ext>
            </p:extLst>
          </p:nvPr>
        </p:nvGraphicFramePr>
        <p:xfrm>
          <a:off x="179512" y="1628774"/>
          <a:ext cx="8812088" cy="494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2D3CF-7478-4C4C-BFBC-7187BA96671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1480" y="291475"/>
            <a:ext cx="5934305" cy="639762"/>
          </a:xfrm>
        </p:spPr>
        <p:txBody>
          <a:bodyPr/>
          <a:lstStyle/>
          <a:p>
            <a:r>
              <a:rPr lang="en-US" dirty="0"/>
              <a:t>Russian </a:t>
            </a:r>
            <a:r>
              <a:rPr lang="en-US" dirty="0" smtClean="0"/>
              <a:t>science in </a:t>
            </a:r>
            <a:r>
              <a:rPr lang="en-US" dirty="0"/>
              <a:t>the world </a:t>
            </a:r>
            <a:r>
              <a:rPr lang="en-US" dirty="0" smtClean="0"/>
              <a:t>press</a:t>
            </a:r>
            <a:endParaRPr lang="ru-RU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5750" y="6521688"/>
            <a:ext cx="7477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</a:t>
            </a:r>
            <a:r>
              <a:rPr lang="en-US" sz="1200" dirty="0" smtClean="0"/>
              <a:t> HSE ISSEK based on Factiva (2015)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047122"/>
            <a:ext cx="5348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Messages </a:t>
            </a:r>
            <a:r>
              <a:rPr lang="en-US" sz="1600" dirty="0"/>
              <a:t>containing information </a:t>
            </a:r>
            <a:r>
              <a:rPr lang="en-US" sz="1600" dirty="0" smtClean="0"/>
              <a:t>about scientific achievements in different countries</a:t>
            </a:r>
            <a:endParaRPr lang="ru-RU" sz="1600" dirty="0"/>
          </a:p>
        </p:txBody>
      </p:sp>
      <p:grpSp>
        <p:nvGrpSpPr>
          <p:cNvPr id="13" name="Группа 12"/>
          <p:cNvGrpSpPr/>
          <p:nvPr/>
        </p:nvGrpSpPr>
        <p:grpSpPr>
          <a:xfrm rot="5400000">
            <a:off x="1326441" y="-66423"/>
            <a:ext cx="644675" cy="1350645"/>
            <a:chOff x="3976065" y="2214184"/>
            <a:chExt cx="2507186" cy="3858644"/>
          </a:xfrm>
          <a:solidFill>
            <a:schemeClr val="accent3"/>
          </a:solidFill>
        </p:grpSpPr>
        <p:sp>
          <p:nvSpPr>
            <p:cNvPr id="14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gray">
            <a:xfrm rot="16200000">
              <a:off x="3897672" y="3889165"/>
              <a:ext cx="2783662" cy="9575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media</a:t>
              </a:r>
              <a:endParaRPr lang="it-IT" sz="1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3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Science, technology and innovation studies at HSE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041528" y="3626101"/>
            <a:ext cx="3972932" cy="2053735"/>
            <a:chOff x="5256235" y="3793501"/>
            <a:chExt cx="2780660" cy="178517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256235" y="3793501"/>
              <a:ext cx="2780660" cy="17851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6277120" y="3930163"/>
              <a:ext cx="1759775" cy="553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57150" lvl="1" indent="-57150" defTabSz="4000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400" kern="1200" dirty="0" smtClean="0"/>
                <a:t> </a:t>
              </a:r>
              <a:r>
                <a:rPr lang="en-US" sz="1400" dirty="0"/>
                <a:t>GLOBELICS</a:t>
              </a:r>
              <a:endParaRPr lang="en-US" sz="1400" kern="1200" dirty="0" smtClean="0"/>
            </a:p>
            <a:p>
              <a:pPr marL="57150" lvl="1" indent="-57150" defTabSz="4000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400" dirty="0"/>
                <a:t> </a:t>
              </a:r>
              <a:r>
                <a:rPr lang="en-US" sz="1400" dirty="0" err="1"/>
                <a:t>ERA.Net</a:t>
              </a:r>
              <a:r>
                <a:rPr lang="en-US" sz="1400" dirty="0"/>
                <a:t> </a:t>
              </a:r>
              <a:r>
                <a:rPr lang="en-US" sz="1400" dirty="0" smtClean="0"/>
                <a:t>RUS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2657" y="3626101"/>
            <a:ext cx="3858207" cy="2053735"/>
            <a:chOff x="784615" y="3793501"/>
            <a:chExt cx="2755867" cy="178517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84615" y="3793501"/>
              <a:ext cx="2755867" cy="17851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6"/>
            <p:cNvSpPr/>
            <p:nvPr/>
          </p:nvSpPr>
          <p:spPr>
            <a:xfrm>
              <a:off x="823830" y="4047658"/>
              <a:ext cx="2134779" cy="1370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85725" lvl="1" indent="-85725" algn="l" defTabSz="400050">
                <a:spcAft>
                  <a:spcPts val="600"/>
                </a:spcAft>
                <a:buChar char="••"/>
              </a:pPr>
              <a:r>
                <a:rPr lang="en-US" sz="1400" kern="1200" dirty="0" smtClean="0"/>
                <a:t>STI strategies</a:t>
              </a:r>
            </a:p>
            <a:p>
              <a:pPr marL="85725" lvl="1" indent="-85725" defTabSz="400050">
                <a:spcAft>
                  <a:spcPts val="600"/>
                </a:spcAft>
                <a:buChar char="••"/>
              </a:pPr>
              <a:r>
                <a:rPr lang="en-US" sz="1400" dirty="0" smtClean="0"/>
                <a:t>Recommendations on</a:t>
              </a:r>
              <a:br>
                <a:rPr lang="en-US" sz="1400" dirty="0" smtClean="0"/>
              </a:br>
              <a:r>
                <a:rPr lang="en-US" sz="1400" dirty="0" smtClean="0"/>
                <a:t>STI policy instruments</a:t>
              </a:r>
            </a:p>
            <a:p>
              <a:pPr marL="85725" lvl="1" indent="-85725" defTabSz="400050">
                <a:spcAft>
                  <a:spcPts val="600"/>
                </a:spcAft>
                <a:buChar char="••"/>
              </a:pPr>
              <a:r>
                <a:rPr lang="en-US" sz="1400" kern="1200" dirty="0" smtClean="0"/>
                <a:t>STI policy evaluation</a:t>
              </a:r>
              <a:endParaRPr lang="ru-RU" sz="1400" kern="1200" dirty="0"/>
            </a:p>
            <a:p>
              <a:pPr marL="85725" lvl="1" indent="-85725" algn="l" defTabSz="400050">
                <a:spcAft>
                  <a:spcPts val="600"/>
                </a:spcAft>
                <a:buChar char="••"/>
              </a:pPr>
              <a:r>
                <a:rPr lang="en-US" sz="1400" kern="1200" dirty="0" smtClean="0"/>
                <a:t>Regional Innovation Scoreboard</a:t>
              </a:r>
              <a:endParaRPr lang="ru-RU" sz="12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021343" y="1007785"/>
            <a:ext cx="3994319" cy="2489396"/>
            <a:chOff x="5281030" y="0"/>
            <a:chExt cx="2755867" cy="178517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281030" y="0"/>
              <a:ext cx="2755867" cy="17851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8"/>
            <p:cNvSpPr/>
            <p:nvPr/>
          </p:nvSpPr>
          <p:spPr>
            <a:xfrm>
              <a:off x="6222763" y="628341"/>
              <a:ext cx="1738011" cy="899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180975" lvl="1" indent="-180975" algn="l" defTabSz="4000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US" sz="1400" kern="1200" dirty="0" smtClean="0"/>
                <a:t>National S&amp;T priorities and critical technologies</a:t>
              </a:r>
            </a:p>
            <a:p>
              <a:pPr marL="180975" lvl="1" indent="-180975" defTabSz="400050">
                <a:spcBef>
                  <a:spcPct val="0"/>
                </a:spcBef>
                <a:spcAft>
                  <a:spcPts val="600"/>
                </a:spcAft>
                <a:buFontTx/>
                <a:buChar char="••"/>
              </a:pPr>
              <a:r>
                <a:rPr lang="en-US" sz="1400" dirty="0" smtClean="0"/>
                <a:t>Monitoring </a:t>
              </a:r>
              <a:r>
                <a:rPr lang="en-US" sz="1400" dirty="0"/>
                <a:t>of global technology </a:t>
              </a:r>
              <a:r>
                <a:rPr lang="en-US" sz="1400" dirty="0" smtClean="0"/>
                <a:t>trends</a:t>
              </a:r>
            </a:p>
            <a:p>
              <a:pPr marL="180975" lvl="1" indent="-180975" defTabSz="400050">
                <a:spcBef>
                  <a:spcPct val="0"/>
                </a:spcBef>
                <a:spcAft>
                  <a:spcPts val="600"/>
                </a:spcAft>
                <a:buFontTx/>
                <a:buChar char="••"/>
              </a:pPr>
              <a:r>
                <a:rPr lang="en-US" sz="1400" dirty="0" smtClean="0"/>
                <a:t>Technology roadmaps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 smtClean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2657" y="1007785"/>
            <a:ext cx="3858207" cy="2489396"/>
            <a:chOff x="784615" y="0"/>
            <a:chExt cx="2755867" cy="178517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84615" y="0"/>
              <a:ext cx="2755867" cy="17851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10"/>
            <p:cNvSpPr/>
            <p:nvPr/>
          </p:nvSpPr>
          <p:spPr>
            <a:xfrm>
              <a:off x="823829" y="19162"/>
              <a:ext cx="2716653" cy="1745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85725" lvl="1" indent="-85725" defTabSz="400050">
                <a:spcAft>
                  <a:spcPts val="500"/>
                </a:spcAft>
                <a:buFontTx/>
                <a:buChar char="••"/>
              </a:pPr>
              <a:r>
                <a:rPr lang="en-US" sz="1400" dirty="0" smtClean="0"/>
                <a:t>Revision </a:t>
              </a:r>
              <a:r>
                <a:rPr lang="en-US" sz="1400" dirty="0"/>
                <a:t>of the </a:t>
              </a:r>
              <a:r>
                <a:rPr lang="en-US" sz="1400" dirty="0" smtClean="0"/>
                <a:t>OECD </a:t>
              </a:r>
              <a:r>
                <a:rPr lang="en-US" sz="1400" dirty="0" err="1" smtClean="0"/>
                <a:t>Frascati</a:t>
              </a:r>
              <a:r>
                <a:rPr lang="en-US" sz="1400" dirty="0" smtClean="0"/>
                <a:t> and Oslo </a:t>
              </a:r>
              <a:r>
                <a:rPr lang="en-US" sz="1400" dirty="0"/>
                <a:t>Manuals</a:t>
              </a:r>
              <a:endParaRPr lang="ru-RU" sz="1400" dirty="0"/>
            </a:p>
            <a:p>
              <a:pPr marL="85725" lvl="1" indent="-85725" algn="l" defTabSz="400050">
                <a:spcAft>
                  <a:spcPts val="500"/>
                </a:spcAft>
                <a:buChar char="••"/>
              </a:pPr>
              <a:r>
                <a:rPr lang="en-US" sz="1400" kern="1200" dirty="0" smtClean="0"/>
                <a:t>Annual R&amp;D</a:t>
              </a:r>
              <a:r>
                <a:rPr lang="ru-RU" sz="1400" kern="1200" dirty="0" smtClean="0"/>
                <a:t>, </a:t>
              </a:r>
              <a:r>
                <a:rPr lang="en-US" sz="1400" kern="1200" dirty="0" smtClean="0"/>
                <a:t>technology and innovation  surveys (full international comparability)</a:t>
              </a:r>
            </a:p>
            <a:p>
              <a:pPr marL="85725" lvl="1" indent="-85725" algn="l" defTabSz="400050">
                <a:spcAft>
                  <a:spcPts val="500"/>
                </a:spcAft>
                <a:buChar char="••"/>
              </a:pPr>
              <a:r>
                <a:rPr lang="en-US" sz="1400" kern="1200" dirty="0" err="1" smtClean="0"/>
                <a:t>Specialised</a:t>
              </a:r>
              <a:r>
                <a:rPr lang="en-US" sz="1400" kern="1200" dirty="0" smtClean="0"/>
                <a:t> surveys on innovative</a:t>
              </a:r>
              <a:br>
                <a:rPr lang="en-US" sz="1400" kern="1200" dirty="0" smtClean="0"/>
              </a:br>
              <a:r>
                <a:rPr lang="en-US" sz="1400" kern="1200" dirty="0" err="1" smtClean="0"/>
                <a:t>behavio</a:t>
              </a:r>
              <a:r>
                <a:rPr lang="en-US" sz="1400" dirty="0" err="1" smtClean="0"/>
                <a:t>u</a:t>
              </a:r>
              <a:r>
                <a:rPr lang="en-US" sz="1400" kern="1200" dirty="0" err="1" smtClean="0"/>
                <a:t>r</a:t>
              </a:r>
              <a:r>
                <a:rPr lang="en-US" sz="1400" kern="1200" dirty="0" smtClean="0"/>
                <a:t> of NIS actors </a:t>
              </a:r>
              <a:r>
                <a:rPr lang="en-US" sz="1400" dirty="0" smtClean="0"/>
                <a:t>&amp;</a:t>
              </a:r>
              <a:br>
                <a:rPr lang="en-US" sz="1400" dirty="0" smtClean="0"/>
              </a:br>
              <a:r>
                <a:rPr lang="en-US" sz="1400" kern="1200" dirty="0" smtClean="0"/>
                <a:t>population</a:t>
              </a:r>
            </a:p>
            <a:p>
              <a:pPr marL="85725" lvl="1" indent="-85725" algn="l" defTabSz="400050">
                <a:spcAft>
                  <a:spcPts val="500"/>
                </a:spcAft>
                <a:buChar char="••"/>
              </a:pPr>
              <a:r>
                <a:rPr lang="en-US" sz="1400" kern="1200" dirty="0" smtClean="0"/>
                <a:t>Indicators of R&amp;D performance</a:t>
              </a:r>
              <a:br>
                <a:rPr lang="en-US" sz="1400" kern="1200" dirty="0" smtClean="0"/>
              </a:br>
              <a:r>
                <a:rPr lang="en-US" sz="1400" kern="1200" dirty="0" smtClean="0"/>
                <a:t>and technology </a:t>
              </a:r>
              <a:r>
                <a:rPr lang="en-US" sz="1400" dirty="0" smtClean="0"/>
                <a:t>development</a:t>
              </a:r>
            </a:p>
            <a:p>
              <a:pPr marL="85725" lvl="1" indent="-85725" algn="l" defTabSz="400050">
                <a:spcAft>
                  <a:spcPts val="500"/>
                </a:spcAft>
                <a:buChar char="••"/>
              </a:pPr>
              <a:r>
                <a:rPr lang="en-US" sz="1400" dirty="0" smtClean="0"/>
                <a:t>Series </a:t>
              </a:r>
              <a:r>
                <a:rPr lang="en-US" sz="1400" dirty="0"/>
                <a:t>of annual data </a:t>
              </a:r>
              <a:r>
                <a:rPr lang="en-US" sz="1400" dirty="0" smtClean="0"/>
                <a:t>books</a:t>
              </a:r>
              <a:endParaRPr lang="ru-RU" sz="14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751746" y="1717704"/>
            <a:ext cx="3634534" cy="3674691"/>
            <a:chOff x="2100645" y="2100645"/>
            <a:chExt cx="3692142" cy="369214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100645" y="2100645"/>
              <a:ext cx="1800000" cy="1800000"/>
              <a:chOff x="1939401" y="317984"/>
              <a:chExt cx="2415568" cy="2415568"/>
            </a:xfrm>
          </p:grpSpPr>
          <p:sp>
            <p:nvSpPr>
              <p:cNvPr id="21" name="Пирог 20"/>
              <p:cNvSpPr/>
              <p:nvPr/>
            </p:nvSpPr>
            <p:spPr>
              <a:xfrm>
                <a:off x="1939401" y="317984"/>
                <a:ext cx="2415568" cy="2415568"/>
              </a:xfrm>
              <a:prstGeom prst="pieWedg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Пирог 12"/>
              <p:cNvSpPr/>
              <p:nvPr/>
            </p:nvSpPr>
            <p:spPr>
              <a:xfrm>
                <a:off x="2646904" y="1025487"/>
                <a:ext cx="1708065" cy="170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Statistics</a:t>
                </a:r>
                <a:endParaRPr lang="ru-RU" kern="1200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992787" y="2100645"/>
              <a:ext cx="1800000" cy="1800000"/>
              <a:chOff x="4466543" y="317984"/>
              <a:chExt cx="2415568" cy="2415568"/>
            </a:xfrm>
          </p:grpSpPr>
          <p:sp>
            <p:nvSpPr>
              <p:cNvPr id="19" name="Пирог 18"/>
              <p:cNvSpPr/>
              <p:nvPr/>
            </p:nvSpPr>
            <p:spPr>
              <a:xfrm rot="5400000">
                <a:off x="4466543" y="317984"/>
                <a:ext cx="2415568" cy="2415568"/>
              </a:xfrm>
              <a:prstGeom prst="pieWedg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Пирог 14"/>
              <p:cNvSpPr/>
              <p:nvPr/>
            </p:nvSpPr>
            <p:spPr>
              <a:xfrm>
                <a:off x="4466543" y="1025487"/>
                <a:ext cx="1708065" cy="170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Foresight</a:t>
                </a:r>
                <a:endParaRPr lang="ru-RU" kern="1200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992787" y="3992787"/>
              <a:ext cx="1800000" cy="1800000"/>
              <a:chOff x="4466542" y="2845126"/>
              <a:chExt cx="2415569" cy="2415568"/>
            </a:xfrm>
          </p:grpSpPr>
          <p:sp>
            <p:nvSpPr>
              <p:cNvPr id="17" name="Пирог 16"/>
              <p:cNvSpPr/>
              <p:nvPr/>
            </p:nvSpPr>
            <p:spPr>
              <a:xfrm rot="10800000">
                <a:off x="4466543" y="2845126"/>
                <a:ext cx="2415568" cy="2415568"/>
              </a:xfrm>
              <a:prstGeom prst="pieWedg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Пирог 16"/>
              <p:cNvSpPr/>
              <p:nvPr/>
            </p:nvSpPr>
            <p:spPr>
              <a:xfrm>
                <a:off x="4466542" y="2845126"/>
                <a:ext cx="2101845" cy="170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International cooperation</a:t>
                </a:r>
                <a:endParaRPr lang="ru-RU" kern="1200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2100645" y="3992787"/>
              <a:ext cx="1800000" cy="1800000"/>
              <a:chOff x="1939401" y="2845126"/>
              <a:chExt cx="2415568" cy="2415568"/>
            </a:xfrm>
          </p:grpSpPr>
          <p:sp>
            <p:nvSpPr>
              <p:cNvPr id="15" name="Пирог 14"/>
              <p:cNvSpPr/>
              <p:nvPr/>
            </p:nvSpPr>
            <p:spPr>
              <a:xfrm rot="16200000">
                <a:off x="1939401" y="2845126"/>
                <a:ext cx="2415568" cy="2415568"/>
              </a:xfrm>
              <a:prstGeom prst="pieWedg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Пирог 18"/>
              <p:cNvSpPr/>
              <p:nvPr/>
            </p:nvSpPr>
            <p:spPr>
              <a:xfrm>
                <a:off x="2375337" y="2845126"/>
                <a:ext cx="1979632" cy="1708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kern="1200" dirty="0" smtClean="0"/>
                  <a:t>Policy</a:t>
                </a:r>
                <a:endParaRPr lang="ru-RU" kern="1200" dirty="0"/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232656" y="5838600"/>
            <a:ext cx="8781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sz="1400" dirty="0" smtClean="0"/>
              <a:t>International MSc </a:t>
            </a:r>
            <a:r>
              <a:rPr lang="en-US" sz="1400" dirty="0" err="1"/>
              <a:t>Programme</a:t>
            </a:r>
            <a:r>
              <a:rPr lang="en-US" sz="1400" dirty="0"/>
              <a:t> “Governance of Science, Technology, and Innovation</a:t>
            </a:r>
            <a:r>
              <a:rPr lang="en-US" sz="1400" dirty="0" smtClean="0"/>
              <a:t>”: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://issek.hse.ru/en/sti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lvl="1" algn="ctr">
              <a:spcAft>
                <a:spcPts val="600"/>
              </a:spcAft>
            </a:pPr>
            <a:r>
              <a:rPr lang="en-US" sz="1400" dirty="0"/>
              <a:t>Academic journal </a:t>
            </a:r>
            <a:r>
              <a:rPr lang="en-US" sz="1400" i="1" dirty="0"/>
              <a:t>Foresight and STI </a:t>
            </a:r>
            <a:r>
              <a:rPr lang="en-US" sz="1400" i="1" dirty="0" smtClean="0"/>
              <a:t>Governance</a:t>
            </a:r>
            <a:r>
              <a:rPr lang="en-US" sz="1400" dirty="0" smtClean="0"/>
              <a:t>: </a:t>
            </a:r>
            <a:r>
              <a:rPr lang="en-US" sz="1400" dirty="0">
                <a:hlinkClick r:id="rId3"/>
              </a:rPr>
              <a:t>http://foresight-journal.hse.ru/en</a:t>
            </a:r>
            <a:r>
              <a:rPr lang="en-US" sz="1400" dirty="0"/>
              <a:t> </a:t>
            </a:r>
            <a:endParaRPr lang="en-US" sz="1400" i="1" dirty="0" smtClean="0"/>
          </a:p>
          <a:p>
            <a:pPr marL="0" lvl="1" algn="ctr">
              <a:spcAft>
                <a:spcPts val="600"/>
              </a:spcAft>
            </a:pPr>
            <a:r>
              <a:rPr lang="en-US" sz="1400" dirty="0" smtClean="0"/>
              <a:t>Book series on STI studies with Springer: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www.springer.com/series/13398</a:t>
            </a:r>
            <a:endParaRPr lang="ru-RU" sz="1400" dirty="0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58637" y="1068387"/>
            <a:ext cx="34323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indent="-85725" defTabSz="400050"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US" sz="1400" dirty="0" smtClean="0"/>
              <a:t>S&amp;T </a:t>
            </a:r>
            <a:r>
              <a:rPr lang="en-US" sz="1400" dirty="0"/>
              <a:t>Foresight 2030 and 2040</a:t>
            </a:r>
            <a:endParaRPr lang="ru-RU" sz="1400" dirty="0"/>
          </a:p>
          <a:p>
            <a:pPr marL="85725" lvl="1" indent="-85725" defTabSz="400050"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US" sz="1400" dirty="0" smtClean="0"/>
              <a:t>National</a:t>
            </a:r>
            <a:r>
              <a:rPr lang="en-US" sz="1400" dirty="0"/>
              <a:t>, sectoral, </a:t>
            </a:r>
            <a:r>
              <a:rPr lang="en-US" sz="1400" dirty="0" smtClean="0"/>
              <a:t>regional and firm-level Foresight projects</a:t>
            </a:r>
            <a:endParaRPr lang="en-US" sz="1400" dirty="0"/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6144864" y="4380894"/>
            <a:ext cx="2857543" cy="5644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57150" lvl="1" indent="-57150" defTabSz="400050">
              <a:spcBef>
                <a:spcPct val="0"/>
              </a:spcBef>
              <a:spcAft>
                <a:spcPts val="600"/>
              </a:spcAft>
              <a:buFontTx/>
              <a:buChar char="••"/>
            </a:pPr>
            <a:r>
              <a:rPr lang="en-US" sz="1400" dirty="0"/>
              <a:t> European Foresight Platform</a:t>
            </a:r>
          </a:p>
          <a:p>
            <a:pPr marL="57150" lvl="1" indent="-57150" defTabSz="400050">
              <a:spcBef>
                <a:spcPct val="0"/>
              </a:spcBef>
              <a:spcAft>
                <a:spcPts val="600"/>
              </a:spcAft>
              <a:buFontTx/>
              <a:buChar char="••"/>
            </a:pPr>
            <a:r>
              <a:rPr lang="en-US" sz="1400" dirty="0" smtClean="0"/>
              <a:t> </a:t>
            </a:r>
            <a:r>
              <a:rPr lang="en-US" sz="1400" dirty="0"/>
              <a:t>International Foresight Academy</a:t>
            </a:r>
          </a:p>
          <a:p>
            <a:pPr marL="57150" lvl="1" indent="-57150" algn="l" defTabSz="400050">
              <a:spcBef>
                <a:spcPct val="0"/>
              </a:spcBef>
              <a:spcAft>
                <a:spcPts val="600"/>
              </a:spcAft>
              <a:buChar char="••"/>
            </a:pPr>
            <a:endParaRPr lang="en-US" sz="1400" kern="1200" dirty="0" smtClean="0"/>
          </a:p>
          <a:p>
            <a:pPr marL="57150" lvl="1" indent="-57150" algn="l" defTabSz="400050">
              <a:spcBef>
                <a:spcPct val="0"/>
              </a:spcBef>
              <a:spcAft>
                <a:spcPts val="600"/>
              </a:spcAft>
              <a:buChar char="••"/>
            </a:pPr>
            <a:endParaRPr lang="en-US" sz="1400" kern="1200" dirty="0" smtClean="0"/>
          </a:p>
          <a:p>
            <a:pPr marL="57150" lvl="1" indent="-57150" algn="l" defTabSz="400050">
              <a:spcBef>
                <a:spcPct val="0"/>
              </a:spcBef>
              <a:spcAft>
                <a:spcPts val="600"/>
              </a:spcAft>
              <a:buChar char="••"/>
            </a:pPr>
            <a:endParaRPr lang="ru-RU" sz="1400" kern="1200" dirty="0"/>
          </a:p>
        </p:txBody>
      </p:sp>
      <p:sp>
        <p:nvSpPr>
          <p:cNvPr id="35" name="Скругленный прямоугольник 4"/>
          <p:cNvSpPr/>
          <p:nvPr/>
        </p:nvSpPr>
        <p:spPr>
          <a:xfrm>
            <a:off x="5704821" y="4943125"/>
            <a:ext cx="3309639" cy="7684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57150" lvl="1" indent="-57150" defTabSz="400050">
              <a:spcBef>
                <a:spcPct val="0"/>
              </a:spcBef>
              <a:spcAft>
                <a:spcPts val="600"/>
              </a:spcAft>
              <a:buFontTx/>
              <a:buChar char="••"/>
            </a:pPr>
            <a:r>
              <a:rPr lang="en-US" sz="1400" dirty="0" smtClean="0"/>
              <a:t> STI </a:t>
            </a:r>
            <a:r>
              <a:rPr lang="en-US" sz="1400" dirty="0"/>
              <a:t>co-operation in APEC </a:t>
            </a:r>
            <a:r>
              <a:rPr lang="en-US" sz="1400" dirty="0" smtClean="0"/>
              <a:t>region</a:t>
            </a:r>
          </a:p>
          <a:p>
            <a:pPr marL="57150" lvl="1" indent="-57150" defTabSz="400050">
              <a:spcBef>
                <a:spcPct val="0"/>
              </a:spcBef>
              <a:spcAft>
                <a:spcPts val="600"/>
              </a:spcAft>
              <a:buFontTx/>
              <a:buChar char="••"/>
            </a:pPr>
            <a:r>
              <a:rPr lang="en-US" sz="1400" dirty="0" smtClean="0"/>
              <a:t> OECD </a:t>
            </a:r>
            <a:r>
              <a:rPr lang="en-US" sz="1400" dirty="0"/>
              <a:t>Government Foresight </a:t>
            </a:r>
            <a:r>
              <a:rPr lang="en-US" sz="1400" dirty="0" smtClean="0"/>
              <a:t>Network</a:t>
            </a:r>
            <a:endParaRPr lang="en-US" sz="1400" kern="1200" dirty="0" smtClean="0"/>
          </a:p>
          <a:p>
            <a:pPr marL="57150" lvl="1" indent="-57150" algn="l" defTabSz="400050">
              <a:spcBef>
                <a:spcPct val="0"/>
              </a:spcBef>
              <a:spcAft>
                <a:spcPts val="600"/>
              </a:spcAft>
              <a:buChar char="••"/>
            </a:pPr>
            <a:endParaRPr lang="en-US" sz="1400" kern="1200" dirty="0" smtClean="0"/>
          </a:p>
          <a:p>
            <a:pPr marL="57150" lvl="1" indent="-57150" algn="l" defTabSz="400050">
              <a:spcBef>
                <a:spcPct val="0"/>
              </a:spcBef>
              <a:spcAft>
                <a:spcPts val="600"/>
              </a:spcAft>
              <a:buChar char="••"/>
            </a:pPr>
            <a:endParaRPr lang="ru-RU" sz="1400" kern="1200" dirty="0"/>
          </a:p>
        </p:txBody>
      </p:sp>
    </p:spTree>
    <p:extLst>
      <p:ext uri="{BB962C8B-B14F-4D97-AF65-F5344CB8AC3E}">
        <p14:creationId xmlns:p14="http://schemas.microsoft.com/office/powerpoint/2010/main" val="25458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2D3CF-7478-4C4C-BFBC-7187BA96671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50" y="6521688"/>
            <a:ext cx="7477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</a:t>
            </a:r>
            <a:r>
              <a:rPr lang="en-US" sz="1200" dirty="0" smtClean="0"/>
              <a:t> HSE ISSEK based on Factiva (2014–2015)</a:t>
            </a:r>
            <a:endParaRPr lang="ru-RU" sz="1200" dirty="0"/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2547049" y="274638"/>
            <a:ext cx="6467411" cy="639762"/>
          </a:xfrm>
        </p:spPr>
        <p:txBody>
          <a:bodyPr/>
          <a:lstStyle/>
          <a:p>
            <a:r>
              <a:rPr lang="en-US" dirty="0"/>
              <a:t>Hot topics about Russian </a:t>
            </a:r>
            <a:r>
              <a:rPr lang="en-US" dirty="0" smtClean="0"/>
              <a:t>science </a:t>
            </a:r>
            <a:r>
              <a:rPr lang="en-US" dirty="0"/>
              <a:t>in the top-8 global media sources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351105"/>
            <a:ext cx="7972425" cy="48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694" y="1439811"/>
            <a:ext cx="651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5350" indent="-895350"/>
            <a:r>
              <a:rPr lang="en-US" sz="1400" i="1" dirty="0" smtClean="0"/>
              <a:t>Coverage:</a:t>
            </a:r>
            <a:r>
              <a:rPr lang="en-US" sz="1400" dirty="0" smtClean="0"/>
              <a:t>	The </a:t>
            </a:r>
            <a:r>
              <a:rPr lang="en-US" sz="1400" dirty="0"/>
              <a:t>Wall Street Journal, The New York Times, Financial Times,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</a:t>
            </a:r>
            <a:r>
              <a:rPr lang="en-US" sz="1400" dirty="0"/>
              <a:t>Guardian, The Economist, The Times (</a:t>
            </a:r>
            <a:r>
              <a:rPr lang="en-US" sz="1400" dirty="0" smtClean="0"/>
              <a:t>UK), </a:t>
            </a:r>
            <a:r>
              <a:rPr lang="en-US" sz="1400" dirty="0"/>
              <a:t>Forbes, Newsweek</a:t>
            </a:r>
            <a:endParaRPr lang="ru-RU" sz="1400" dirty="0"/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326441" y="-66423"/>
            <a:ext cx="644675" cy="1350645"/>
            <a:chOff x="3976065" y="2214184"/>
            <a:chExt cx="2507186" cy="3858644"/>
          </a:xfrm>
          <a:solidFill>
            <a:schemeClr val="accent3"/>
          </a:solidFill>
        </p:grpSpPr>
        <p:sp>
          <p:nvSpPr>
            <p:cNvPr id="15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 rot="16200000">
              <a:off x="3897672" y="3889165"/>
              <a:ext cx="2783662" cy="9575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it-IT" sz="1600" b="1" noProof="1" smtClean="0">
                  <a:solidFill>
                    <a:schemeClr val="bg1"/>
                  </a:solidFill>
                  <a:cs typeface="Arial" pitchFamily="34" charset="0"/>
                </a:rPr>
                <a:t>media</a:t>
              </a:r>
              <a:endParaRPr lang="it-IT" sz="1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8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HSE publications on STI</a:t>
            </a:r>
            <a:endParaRPr lang="ru-RU" sz="2800" dirty="0"/>
          </a:p>
        </p:txBody>
      </p:sp>
      <p:pic>
        <p:nvPicPr>
          <p:cNvPr id="15" name="Picture 2" descr="&amp;Pcy;&amp;ocy; &amp;kcy;&amp;lcy;&amp;icy;&amp;kcy;&amp;ucy; &amp;ncy;&amp;acy; &amp;ocy;&amp;bcy;&amp;lcy;&amp;ocy;&amp;zhcy;&amp;kcy;&amp;ucy; &amp;pcy;&amp;ocy;&amp;lcy;&amp;ncy;&amp;acy;&amp;yacy; &amp;vcy;&amp;iecy;&amp;rcy;&amp;scy;&amp;icy;&amp;yacy; &amp;dcy;&amp;ocy;&amp;kcy;&amp;lcy;&amp;acy;&amp;dcy;&amp;acy; (&amp;scy; &amp;scy;&amp;acy;&amp;jcy;&amp;tcy;&amp;acy; &amp;YUcy;&amp;Ncy;&amp;IEcy;&amp;Scy;&amp;K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79" y="1113820"/>
            <a:ext cx="944987" cy="1337904"/>
          </a:xfrm>
          <a:prstGeom prst="rect">
            <a:avLst/>
          </a:prstGeom>
          <a:noFill/>
        </p:spPr>
      </p:pic>
      <p:pic>
        <p:nvPicPr>
          <p:cNvPr id="16" name="Picture 4" descr="http://issek.hse.ru/data/2013/03/18/1292661650/%D0%BE%D0%B1%D0%BB%D0%BE%D0%B6%D0%BA%D0%B0.jpg.%28172x259x123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66" y="2698775"/>
            <a:ext cx="899572" cy="1354588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0696" y="1138402"/>
            <a:ext cx="890314" cy="1248103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1" name="Picture 8" descr="http://foresight-journal.hse.ru/data/2015/12/21/1132886256/cover-en-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6319" y="2714578"/>
            <a:ext cx="879068" cy="12430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429733" y="1103448"/>
            <a:ext cx="4116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Russia </a:t>
            </a:r>
            <a:r>
              <a:rPr lang="en-US" sz="1400" b="1" dirty="0" smtClean="0"/>
              <a:t>in</a:t>
            </a: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en-US" sz="1600" b="1" dirty="0" smtClean="0"/>
              <a:t>UNESCO  Science Report: towards 2030</a:t>
            </a:r>
            <a:endParaRPr lang="en-US" sz="1400" b="1" dirty="0" smtClean="0"/>
          </a:p>
          <a:p>
            <a:r>
              <a:rPr lang="en-US" sz="1200" i="1" dirty="0" smtClean="0"/>
              <a:t>UNESCO Publishing, 2015</a:t>
            </a:r>
          </a:p>
          <a:p>
            <a:r>
              <a:rPr lang="en-US" sz="1200" i="1" dirty="0"/>
              <a:t>URL: </a:t>
            </a:r>
            <a:r>
              <a:rPr lang="en-US" sz="1200" i="1" dirty="0">
                <a:hlinkClick r:id="rId6"/>
              </a:rPr>
              <a:t>http://</a:t>
            </a:r>
            <a:r>
              <a:rPr lang="en-US" sz="1200" i="1" dirty="0" smtClean="0">
                <a:hlinkClick r:id="rId6"/>
              </a:rPr>
              <a:t>goo.gl/CSQRfJ</a:t>
            </a:r>
            <a:r>
              <a:rPr lang="en-US" sz="1200" i="1" dirty="0" smtClean="0"/>
              <a:t> </a:t>
            </a:r>
            <a:endParaRPr lang="en-US" sz="1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15388" y="1170127"/>
            <a:ext cx="2064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Russia 2030: </a:t>
            </a:r>
          </a:p>
          <a:p>
            <a:r>
              <a:rPr lang="en-US" sz="1600" b="1" dirty="0" smtClean="0"/>
              <a:t>S&amp;T Foresight </a:t>
            </a:r>
          </a:p>
          <a:p>
            <a:r>
              <a:rPr lang="en-US" sz="1200" i="1" dirty="0" smtClean="0"/>
              <a:t>Moscow: HSE, 2015</a:t>
            </a:r>
          </a:p>
          <a:p>
            <a:r>
              <a:rPr lang="en-US" sz="1200" i="1" dirty="0"/>
              <a:t>URL: </a:t>
            </a:r>
            <a:r>
              <a:rPr lang="en-US" sz="1200" i="1" dirty="0">
                <a:hlinkClick r:id="rId7"/>
              </a:rPr>
              <a:t>http://</a:t>
            </a:r>
            <a:r>
              <a:rPr lang="en-US" sz="1200" i="1" dirty="0" smtClean="0">
                <a:hlinkClick r:id="rId7"/>
              </a:rPr>
              <a:t>goo.gl/ll9aqa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26983" y="2611066"/>
            <a:ext cx="2053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quarterly </a:t>
            </a:r>
          </a:p>
          <a:p>
            <a:r>
              <a:rPr lang="en-US" sz="1200" dirty="0" smtClean="0"/>
              <a:t>HSE academic journal</a:t>
            </a:r>
          </a:p>
          <a:p>
            <a:r>
              <a:rPr lang="en-US" sz="1600" b="1" i="1" dirty="0" smtClean="0"/>
              <a:t>Foresight and STI Governance</a:t>
            </a:r>
            <a:r>
              <a:rPr lang="en-US" sz="1600" dirty="0" smtClean="0"/>
              <a:t> </a:t>
            </a:r>
          </a:p>
          <a:p>
            <a:r>
              <a:rPr lang="en-US" sz="1200" i="1" dirty="0"/>
              <a:t>URL: </a:t>
            </a:r>
            <a:r>
              <a:rPr lang="en-US" sz="1200" i="1" dirty="0">
                <a:hlinkClick r:id="rId8"/>
              </a:rPr>
              <a:t>http://</a:t>
            </a:r>
            <a:r>
              <a:rPr lang="en-US" sz="1200" i="1" dirty="0" smtClean="0">
                <a:hlinkClick r:id="rId8"/>
              </a:rPr>
              <a:t>foresight-journal.hse.ru/en</a:t>
            </a:r>
            <a:r>
              <a:rPr lang="en-US" sz="1200" i="1" dirty="0" smtClean="0"/>
              <a:t> </a:t>
            </a:r>
            <a:endParaRPr lang="ru-RU" sz="1200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97910" y="2876362"/>
            <a:ext cx="4664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Book </a:t>
            </a:r>
            <a:r>
              <a:rPr lang="en-US" sz="1600" b="1" dirty="0" smtClean="0"/>
              <a:t>series </a:t>
            </a:r>
            <a:r>
              <a:rPr lang="en-US" sz="1600" b="1" dirty="0"/>
              <a:t>with </a:t>
            </a:r>
            <a:r>
              <a:rPr lang="en-US" sz="1600" b="1" dirty="0" smtClean="0"/>
              <a:t>Springer:</a:t>
            </a:r>
            <a:endParaRPr lang="en-US" sz="1600" b="1" dirty="0"/>
          </a:p>
          <a:p>
            <a:r>
              <a:rPr lang="en-US" sz="1600" b="1" i="1" dirty="0" smtClean="0"/>
              <a:t>Science</a:t>
            </a:r>
            <a:r>
              <a:rPr lang="en-US" sz="1600" b="1" i="1" dirty="0"/>
              <a:t>, Technology </a:t>
            </a:r>
            <a:r>
              <a:rPr lang="en-US" sz="1600" b="1" i="1" dirty="0" smtClean="0"/>
              <a:t>and</a:t>
            </a:r>
            <a:br>
              <a:rPr lang="en-US" sz="1600" b="1" i="1" dirty="0" smtClean="0"/>
            </a:br>
            <a:r>
              <a:rPr lang="en-US" sz="1600" b="1" i="1" dirty="0" smtClean="0"/>
              <a:t>Innovation Studies</a:t>
            </a:r>
            <a:endParaRPr lang="en-US" sz="1400" i="1" dirty="0"/>
          </a:p>
          <a:p>
            <a:r>
              <a:rPr lang="en-US" sz="1200" i="1" dirty="0" smtClean="0"/>
              <a:t>URL</a:t>
            </a:r>
            <a:r>
              <a:rPr lang="en-US" sz="1200" i="1" dirty="0"/>
              <a:t>: </a:t>
            </a:r>
            <a:r>
              <a:rPr lang="en-US" sz="1200" i="1" dirty="0">
                <a:hlinkClick r:id="rId9"/>
              </a:rPr>
              <a:t>http://</a:t>
            </a:r>
            <a:r>
              <a:rPr lang="en-US" sz="1200" i="1" dirty="0" smtClean="0">
                <a:hlinkClick r:id="rId9"/>
              </a:rPr>
              <a:t>www.springer.com/series/13398</a:t>
            </a:r>
            <a:r>
              <a:rPr lang="en-US" sz="1200" i="1" dirty="0" smtClean="0"/>
              <a:t> </a:t>
            </a:r>
            <a:endParaRPr lang="ru-RU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19040" y="4293037"/>
            <a:ext cx="550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HSE data books series </a:t>
            </a:r>
            <a:r>
              <a:rPr lang="en-US" sz="1200" i="1" dirty="0"/>
              <a:t>URL: </a:t>
            </a:r>
            <a:r>
              <a:rPr lang="en-US" sz="1200" i="1" dirty="0">
                <a:hlinkClick r:id="rId10"/>
              </a:rPr>
              <a:t>http://goo.gl/cvR8nN</a:t>
            </a:r>
            <a:r>
              <a:rPr lang="en-US" sz="1200" i="1" dirty="0"/>
              <a:t> </a:t>
            </a:r>
            <a:endParaRPr lang="ru-RU" sz="16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354969" y="4799717"/>
            <a:ext cx="4434062" cy="972000"/>
            <a:chOff x="2179201" y="4799717"/>
            <a:chExt cx="4434062" cy="972000"/>
          </a:xfrm>
        </p:grpSpPr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00323" y="4799717"/>
              <a:ext cx="1204959" cy="972000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201" y="4799717"/>
              <a:ext cx="1380682" cy="9720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582" y="4799717"/>
              <a:ext cx="1380681" cy="9720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081847" y="5864168"/>
            <a:ext cx="69803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Science and Technology Indicators in the Russian Federation. Data book: </a:t>
            </a:r>
            <a:r>
              <a:rPr lang="en-US" sz="1400" dirty="0" smtClean="0"/>
              <a:t>2016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Indicators of Innovation in the Russian Federation. Data book: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Science and Technology. Innovation. Information Society.  Pocket data </a:t>
            </a:r>
            <a:r>
              <a:rPr lang="en-US" sz="1400" dirty="0" smtClean="0"/>
              <a:t>book: 2016</a:t>
            </a:r>
            <a:endParaRPr lang="ru-RU" sz="14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Thank you!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lgokhberg@hse.ru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937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06780" y="2278614"/>
            <a:ext cx="7562102" cy="23007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Major R&amp;D indicators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Scientific visibility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Public </a:t>
            </a:r>
            <a:r>
              <a:rPr lang="en-US" sz="2400" dirty="0" smtClean="0"/>
              <a:t>perceptions of </a:t>
            </a:r>
            <a:r>
              <a:rPr lang="en-US" sz="2400" dirty="0"/>
              <a:t>S&amp;T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Media </a:t>
            </a:r>
            <a:r>
              <a:rPr lang="en-US" sz="2400" dirty="0" smtClean="0"/>
              <a:t>visibility</a:t>
            </a:r>
            <a:endParaRPr lang="en-US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744285"/>
              </p:ext>
            </p:extLst>
          </p:nvPr>
        </p:nvGraphicFramePr>
        <p:xfrm>
          <a:off x="0" y="1060704"/>
          <a:ext cx="9144000" cy="507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7154" y="265845"/>
            <a:ext cx="6536889" cy="639762"/>
          </a:xfrm>
        </p:spPr>
        <p:txBody>
          <a:bodyPr/>
          <a:lstStyle/>
          <a:p>
            <a:r>
              <a:rPr lang="en-US" dirty="0" smtClean="0"/>
              <a:t>Major R&amp;D indicators</a:t>
            </a:r>
            <a:endParaRPr lang="ru-RU" dirty="0"/>
          </a:p>
        </p:txBody>
      </p:sp>
      <p:sp>
        <p:nvSpPr>
          <p:cNvPr id="5" name="TextBox 1"/>
          <p:cNvSpPr txBox="1"/>
          <p:nvPr/>
        </p:nvSpPr>
        <p:spPr>
          <a:xfrm>
            <a:off x="3403441" y="2828658"/>
            <a:ext cx="1896617" cy="2904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R&amp;D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</a:rPr>
              <a:t>organisations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>
            <a:endCxn id="20" idx="0"/>
          </p:cNvCxnSpPr>
          <p:nvPr/>
        </p:nvCxnSpPr>
        <p:spPr>
          <a:xfrm flipH="1">
            <a:off x="3942336" y="3185542"/>
            <a:ext cx="409413" cy="16417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5232" y="476331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4646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7097" y="49658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3604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2070" y="49658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536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TextBox 1"/>
          <p:cNvSpPr txBox="1"/>
          <p:nvPr/>
        </p:nvSpPr>
        <p:spPr>
          <a:xfrm>
            <a:off x="6411344" y="1827605"/>
            <a:ext cx="1342248" cy="41102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R&amp;D personnel</a:t>
            </a:r>
            <a:b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(thousands)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989707" y="2319955"/>
            <a:ext cx="470984" cy="193018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1691640" y="1513781"/>
            <a:ext cx="2880360" cy="5193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C00000"/>
                </a:solidFill>
              </a:rPr>
              <a:t>R&amp;D expenditure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(</a:t>
            </a:r>
            <a:r>
              <a:rPr lang="en-US" sz="1400" b="1" i="1" dirty="0" smtClean="0">
                <a:solidFill>
                  <a:srgbClr val="C00000"/>
                </a:solidFill>
              </a:rPr>
              <a:t>RUR </a:t>
            </a:r>
            <a:r>
              <a:rPr lang="en-US" sz="1400" b="1" i="1" dirty="0" err="1" smtClean="0">
                <a:solidFill>
                  <a:srgbClr val="C00000"/>
                </a:solidFill>
              </a:rPr>
              <a:t>bln</a:t>
            </a:r>
            <a:r>
              <a:rPr lang="en-US" sz="1400" b="1" i="1" dirty="0" smtClean="0">
                <a:solidFill>
                  <a:srgbClr val="C00000"/>
                </a:solidFill>
              </a:rPr>
              <a:t> in </a:t>
            </a:r>
            <a:r>
              <a:rPr lang="ru-RU" sz="1400" b="1" i="1" dirty="0" smtClean="0">
                <a:solidFill>
                  <a:srgbClr val="C00000"/>
                </a:solidFill>
              </a:rPr>
              <a:t>1989</a:t>
            </a:r>
            <a:r>
              <a:rPr lang="en-US" sz="1400" b="1" i="1" dirty="0" smtClean="0">
                <a:solidFill>
                  <a:srgbClr val="C00000"/>
                </a:solidFill>
              </a:rPr>
              <a:t> prices</a:t>
            </a:r>
            <a:r>
              <a:rPr lang="ru-RU" sz="1400" b="1" i="1" dirty="0" smtClean="0">
                <a:solidFill>
                  <a:srgbClr val="C00000"/>
                </a:solidFill>
              </a:rPr>
              <a:t>)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215946" y="2033120"/>
            <a:ext cx="1396006" cy="23194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80084" y="48273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4099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21" y="6529000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ru-RU" sz="1200" i="1" dirty="0" smtClean="0"/>
              <a:t>:</a:t>
            </a:r>
            <a:r>
              <a:rPr lang="en-US" sz="1200" i="1" dirty="0" smtClean="0"/>
              <a:t> </a:t>
            </a:r>
            <a:r>
              <a:rPr lang="en-US" sz="1200" dirty="0" smtClean="0"/>
              <a:t>HSE ISSEK</a:t>
            </a:r>
            <a:endParaRPr lang="ru-RU" sz="1200" dirty="0"/>
          </a:p>
        </p:txBody>
      </p:sp>
      <p:sp>
        <p:nvSpPr>
          <p:cNvPr id="22" name="TextBox 1"/>
          <p:cNvSpPr txBox="1"/>
          <p:nvPr/>
        </p:nvSpPr>
        <p:spPr>
          <a:xfrm>
            <a:off x="7822559" y="2482325"/>
            <a:ext cx="1190849" cy="49157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 smtClean="0">
                <a:solidFill>
                  <a:srgbClr val="C00000"/>
                </a:solidFill>
              </a:rPr>
              <a:t>847.5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sz="1000" dirty="0" smtClean="0">
                <a:solidFill>
                  <a:srgbClr val="C00000"/>
                </a:solidFill>
              </a:rPr>
              <a:t>(</a:t>
            </a:r>
            <a:r>
              <a:rPr lang="en-US" sz="1000" dirty="0" smtClean="0">
                <a:solidFill>
                  <a:srgbClr val="C00000"/>
                </a:solidFill>
              </a:rPr>
              <a:t>RUR </a:t>
            </a:r>
            <a:r>
              <a:rPr lang="en-US" sz="1000" dirty="0" err="1" smtClean="0">
                <a:solidFill>
                  <a:srgbClr val="C00000"/>
                </a:solidFill>
              </a:rPr>
              <a:t>bln</a:t>
            </a:r>
            <a:r>
              <a:rPr lang="en-US" sz="1000" dirty="0" smtClean="0">
                <a:solidFill>
                  <a:srgbClr val="C00000"/>
                </a:solidFill>
              </a:rPr>
              <a:t> in</a:t>
            </a:r>
            <a:br>
              <a:rPr lang="en-US" sz="1000" dirty="0" smtClean="0">
                <a:solidFill>
                  <a:srgbClr val="C00000"/>
                </a:solidFill>
              </a:rPr>
            </a:br>
            <a:r>
              <a:rPr lang="en-US" sz="1000" dirty="0" smtClean="0">
                <a:solidFill>
                  <a:srgbClr val="C00000"/>
                </a:solidFill>
              </a:rPr>
              <a:t>current prices</a:t>
            </a:r>
            <a:r>
              <a:rPr lang="ru-RU" sz="1000" dirty="0" smtClean="0">
                <a:solidFill>
                  <a:srgbClr val="C00000"/>
                </a:solidFill>
              </a:rPr>
              <a:t>)</a:t>
            </a:r>
            <a:endParaRPr lang="ru-RU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Domestic Expenditure on R&amp;D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2014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(current </a:t>
            </a:r>
            <a:r>
              <a:rPr lang="en-US" b="0" dirty="0"/>
              <a:t>PPP </a:t>
            </a:r>
            <a:r>
              <a:rPr lang="en-US" b="0" dirty="0" smtClean="0"/>
              <a:t>$, million)</a:t>
            </a:r>
            <a:endParaRPr lang="ru-RU" b="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686254"/>
              </p:ext>
            </p:extLst>
          </p:nvPr>
        </p:nvGraphicFramePr>
        <p:xfrm>
          <a:off x="325821" y="1334814"/>
          <a:ext cx="851337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321" y="6529000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Sources</a:t>
            </a:r>
            <a:r>
              <a:rPr lang="ru-RU" sz="1200" i="1" dirty="0" smtClean="0"/>
              <a:t>:</a:t>
            </a:r>
            <a:r>
              <a:rPr lang="en-US" sz="1200" i="1" dirty="0" smtClean="0"/>
              <a:t> </a:t>
            </a:r>
            <a:r>
              <a:rPr lang="en-US" sz="1200" dirty="0" smtClean="0"/>
              <a:t>HSE ISSEK, OECD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206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</a:t>
            </a:r>
            <a:r>
              <a:rPr lang="en-US" dirty="0" smtClean="0"/>
              <a:t>Russian science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 rot="20975165">
            <a:off x="1852153" y="1895482"/>
            <a:ext cx="4294051" cy="2565485"/>
            <a:chOff x="1853061" y="1636572"/>
            <a:chExt cx="4294051" cy="256548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 rot="18858121">
              <a:off x="2775064" y="830008"/>
              <a:ext cx="2450046" cy="4294051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gray">
            <a:xfrm rot="18969443">
              <a:off x="1859440" y="1636572"/>
              <a:ext cx="2162398" cy="73866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n-US" sz="2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2400" b="1" noProof="1" smtClean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ru-RU" sz="2400" b="1" noProof="1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it-IT" sz="2400" b="1" noProof="1">
                  <a:solidFill>
                    <a:schemeClr val="bg1"/>
                  </a:solidFill>
                  <a:cs typeface="Arial" pitchFamily="34" charset="0"/>
                </a:rPr>
                <a:t>a</a:t>
              </a:r>
              <a:r>
                <a:rPr lang="it-IT" sz="2400" b="1" noProof="1" smtClean="0">
                  <a:solidFill>
                    <a:schemeClr val="bg1"/>
                  </a:solidFill>
                  <a:cs typeface="Arial" pitchFamily="34" charset="0"/>
                </a:rPr>
                <a:t>cademia</a:t>
              </a:r>
              <a:endParaRPr lang="it-IT" sz="2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659969">
            <a:off x="3476653" y="1189590"/>
            <a:ext cx="4137199" cy="3334833"/>
            <a:chOff x="3327252" y="578440"/>
            <a:chExt cx="3804813" cy="3660311"/>
          </a:xfrm>
          <a:solidFill>
            <a:schemeClr val="accent1">
              <a:lumMod val="75000"/>
            </a:schemeClr>
          </a:solidFill>
        </p:grpSpPr>
        <p:sp>
          <p:nvSpPr>
            <p:cNvPr id="6" name="Freeform 21"/>
            <p:cNvSpPr>
              <a:spLocks/>
            </p:cNvSpPr>
            <p:nvPr/>
          </p:nvSpPr>
          <p:spPr bwMode="auto">
            <a:xfrm rot="2700000">
              <a:off x="3847117" y="953803"/>
              <a:ext cx="2765083" cy="3804813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gray">
            <a:xfrm rot="2700000">
              <a:off x="4779895" y="1459003"/>
              <a:ext cx="2440446" cy="67931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it-IT" sz="2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br>
                <a:rPr lang="it-IT" sz="2400" b="1" noProof="1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it-IT" sz="2400" b="1" noProof="1" smtClean="0">
                  <a:solidFill>
                    <a:schemeClr val="bg1"/>
                  </a:solidFill>
                  <a:cs typeface="Arial" pitchFamily="34" charset="0"/>
                </a:rPr>
                <a:t>society</a:t>
              </a:r>
              <a:endParaRPr lang="it-IT" sz="2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92464" y="2538317"/>
            <a:ext cx="2536861" cy="3858644"/>
            <a:chOff x="3976065" y="2214184"/>
            <a:chExt cx="2507186" cy="3858644"/>
          </a:xfrm>
          <a:solidFill>
            <a:schemeClr val="accent3">
              <a:alpha val="50196"/>
            </a:schemeClr>
          </a:solidFill>
        </p:grpSpPr>
        <p:sp>
          <p:nvSpPr>
            <p:cNvPr id="8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gray">
            <a:xfrm>
              <a:off x="4106293" y="5258797"/>
              <a:ext cx="2304378" cy="738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it-IT" sz="2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br>
                <a:rPr lang="it-IT" sz="2400" b="1" noProof="1" smtClean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it-IT" sz="2400" b="1" noProof="1" smtClean="0">
                  <a:solidFill>
                    <a:schemeClr val="bg1"/>
                  </a:solidFill>
                  <a:cs typeface="Arial" pitchFamily="34" charset="0"/>
                </a:rPr>
                <a:t>media</a:t>
              </a:r>
              <a:endParaRPr lang="it-IT" sz="2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39767" y="3609975"/>
            <a:ext cx="144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Visibility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2658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 rot="18965084">
            <a:off x="934812" y="2368919"/>
            <a:ext cx="4320000" cy="2340000"/>
            <a:chOff x="1925892" y="1775208"/>
            <a:chExt cx="4294051" cy="245004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 rot="18858121">
              <a:off x="2847895" y="853205"/>
              <a:ext cx="2450046" cy="4294051"/>
            </a:xfrm>
            <a:custGeom>
              <a:avLst/>
              <a:gdLst>
                <a:gd name="T0" fmla="*/ 1316 w 1104"/>
                <a:gd name="T1" fmla="*/ 0 h 1608"/>
                <a:gd name="T2" fmla="*/ 273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7 w 1104"/>
                <a:gd name="T11" fmla="*/ 2129 h 1608"/>
                <a:gd name="T12" fmla="*/ 1006 w 1104"/>
                <a:gd name="T13" fmla="*/ 2113 h 1608"/>
                <a:gd name="T14" fmla="*/ 1422 w 1104"/>
                <a:gd name="T15" fmla="*/ 1723 h 1608"/>
                <a:gd name="T16" fmla="*/ 1612 w 1104"/>
                <a:gd name="T17" fmla="*/ 1279 h 1608"/>
                <a:gd name="T18" fmla="*/ 1577 w 1104"/>
                <a:gd name="T19" fmla="*/ 178 h 1608"/>
                <a:gd name="T20" fmla="*/ 1316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grpFill/>
            <a:ln w="14351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gray">
            <a:xfrm rot="2634916">
              <a:off x="2169247" y="2404696"/>
              <a:ext cx="3204884" cy="58005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en-US" sz="36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36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it-IT" sz="3600" b="1" noProof="1" smtClean="0">
                  <a:solidFill>
                    <a:schemeClr val="bg1"/>
                  </a:solidFill>
                  <a:cs typeface="Arial" pitchFamily="34" charset="0"/>
                </a:rPr>
                <a:t>academia</a:t>
              </a:r>
              <a:endParaRPr lang="it-IT" sz="36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Russian 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5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491209"/>
              </p:ext>
            </p:extLst>
          </p:nvPr>
        </p:nvGraphicFramePr>
        <p:xfrm>
          <a:off x="0" y="2097247"/>
          <a:ext cx="9144000" cy="405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842225-E88D-475E-8CBA-C71E5EC829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2690" y="279785"/>
            <a:ext cx="6461173" cy="639762"/>
          </a:xfrm>
        </p:spPr>
        <p:txBody>
          <a:bodyPr/>
          <a:lstStyle/>
          <a:p>
            <a:r>
              <a:rPr lang="en-US" dirty="0" smtClean="0"/>
              <a:t>Russian publications: </a:t>
            </a:r>
            <a:r>
              <a:rPr lang="en-US" b="0" dirty="0" smtClean="0"/>
              <a:t>gradual recovery</a:t>
            </a:r>
            <a:endParaRPr lang="ru-RU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64321" y="6529000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ru-RU" sz="1200" i="1" dirty="0" smtClean="0"/>
              <a:t>:</a:t>
            </a:r>
            <a:r>
              <a:rPr lang="en-US" sz="1200" i="1" dirty="0" smtClean="0"/>
              <a:t> </a:t>
            </a:r>
            <a:r>
              <a:rPr lang="en-US" sz="1200" dirty="0" smtClean="0"/>
              <a:t>HSE ISSEK based on Web of Science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07944" y="1472665"/>
            <a:ext cx="19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rank = 9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33545" y="1657331"/>
            <a:ext cx="196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rank = 15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3" idx="1"/>
          </p:cNvCxnSpPr>
          <p:nvPr/>
        </p:nvCxnSpPr>
        <p:spPr>
          <a:xfrm flipH="1">
            <a:off x="914906" y="1657331"/>
            <a:ext cx="493038" cy="548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5" idx="3"/>
          </p:cNvCxnSpPr>
          <p:nvPr/>
        </p:nvCxnSpPr>
        <p:spPr>
          <a:xfrm>
            <a:off x="7597943" y="1841997"/>
            <a:ext cx="820041" cy="126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 rot="5400000">
            <a:off x="1326441" y="-66424"/>
            <a:ext cx="644676" cy="1350646"/>
            <a:chOff x="3976065" y="2214184"/>
            <a:chExt cx="2507186" cy="3858646"/>
          </a:xfrm>
          <a:solidFill>
            <a:schemeClr val="accent1">
              <a:lumMod val="75000"/>
            </a:schemeClr>
          </a:solidFill>
        </p:grpSpPr>
        <p:sp>
          <p:nvSpPr>
            <p:cNvPr id="19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gray">
            <a:xfrm rot="16200000">
              <a:off x="3409186" y="3833422"/>
              <a:ext cx="3640940" cy="83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it-IT" sz="1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4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noProof="1" smtClean="0">
                  <a:solidFill>
                    <a:schemeClr val="bg1"/>
                  </a:solidFill>
                  <a:cs typeface="Arial" pitchFamily="34" charset="0"/>
                </a:rPr>
                <a:t>academia</a:t>
              </a:r>
              <a:endParaRPr lang="it-IT" sz="1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3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A565A8-8D86-4CC4-8A70-14F752E75E2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0274" y="200090"/>
            <a:ext cx="6593726" cy="799153"/>
          </a:xfrm>
        </p:spPr>
        <p:txBody>
          <a:bodyPr/>
          <a:lstStyle/>
          <a:p>
            <a:r>
              <a:rPr lang="en-US" dirty="0" smtClean="0"/>
              <a:t>Country rankings:</a:t>
            </a:r>
            <a:br>
              <a:rPr lang="en-US" dirty="0" smtClean="0"/>
            </a:br>
            <a:r>
              <a:rPr lang="en-US" b="0" dirty="0" smtClean="0"/>
              <a:t>share of the world total</a:t>
            </a:r>
            <a:r>
              <a:rPr lang="ru-RU" b="0" dirty="0" smtClean="0"/>
              <a:t> </a:t>
            </a:r>
            <a:r>
              <a:rPr lang="en-US" b="0" dirty="0" smtClean="0"/>
              <a:t>publications (%)</a:t>
            </a:r>
            <a:endParaRPr lang="ru-RU" sz="2000" b="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334688"/>
              </p:ext>
            </p:extLst>
          </p:nvPr>
        </p:nvGraphicFramePr>
        <p:xfrm>
          <a:off x="0" y="1484851"/>
          <a:ext cx="9144000" cy="4723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321" y="6529000"/>
            <a:ext cx="825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</a:t>
            </a:r>
            <a:r>
              <a:rPr lang="ru-RU" sz="1200" i="1" dirty="0" smtClean="0"/>
              <a:t>:</a:t>
            </a:r>
            <a:r>
              <a:rPr lang="en-US" sz="1200" i="1" dirty="0" smtClean="0"/>
              <a:t> </a:t>
            </a:r>
            <a:r>
              <a:rPr lang="en-US" sz="1200" dirty="0" smtClean="0"/>
              <a:t>HSE ISSEK based on Web of Science</a:t>
            </a:r>
            <a:endParaRPr lang="ru-RU" sz="1200" dirty="0"/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326441" y="-66424"/>
            <a:ext cx="644676" cy="1350646"/>
            <a:chOff x="3976065" y="2214184"/>
            <a:chExt cx="2507186" cy="3858646"/>
          </a:xfrm>
          <a:solidFill>
            <a:schemeClr val="accent1">
              <a:lumMod val="75000"/>
            </a:schemeClr>
          </a:solidFill>
        </p:grpSpPr>
        <p:sp>
          <p:nvSpPr>
            <p:cNvPr id="15" name="Freeform 23"/>
            <p:cNvSpPr>
              <a:spLocks/>
            </p:cNvSpPr>
            <p:nvPr/>
          </p:nvSpPr>
          <p:spPr bwMode="auto">
            <a:xfrm rot="10800000">
              <a:off x="3976065" y="2214184"/>
              <a:ext cx="2507186" cy="3858644"/>
            </a:xfrm>
            <a:custGeom>
              <a:avLst/>
              <a:gdLst>
                <a:gd name="T0" fmla="*/ 1311 w 1104"/>
                <a:gd name="T1" fmla="*/ 0 h 1608"/>
                <a:gd name="T2" fmla="*/ 272 w 1104"/>
                <a:gd name="T3" fmla="*/ 0 h 1608"/>
                <a:gd name="T4" fmla="*/ 0 w 1104"/>
                <a:gd name="T5" fmla="*/ 278 h 1608"/>
                <a:gd name="T6" fmla="*/ 12 w 1104"/>
                <a:gd name="T7" fmla="*/ 1324 h 1608"/>
                <a:gd name="T8" fmla="*/ 213 w 1104"/>
                <a:gd name="T9" fmla="*/ 1723 h 1608"/>
                <a:gd name="T10" fmla="*/ 644 w 1104"/>
                <a:gd name="T11" fmla="*/ 2129 h 1608"/>
                <a:gd name="T12" fmla="*/ 1005 w 1104"/>
                <a:gd name="T13" fmla="*/ 2113 h 1608"/>
                <a:gd name="T14" fmla="*/ 1417 w 1104"/>
                <a:gd name="T15" fmla="*/ 1723 h 1608"/>
                <a:gd name="T16" fmla="*/ 1606 w 1104"/>
                <a:gd name="T17" fmla="*/ 1279 h 1608"/>
                <a:gd name="T18" fmla="*/ 1571 w 1104"/>
                <a:gd name="T19" fmla="*/ 178 h 1608"/>
                <a:gd name="T20" fmla="*/ 1311 w 1104"/>
                <a:gd name="T21" fmla="*/ 0 h 16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04"/>
                <a:gd name="T34" fmla="*/ 0 h 1608"/>
                <a:gd name="T35" fmla="*/ 1104 w 1104"/>
                <a:gd name="T36" fmla="*/ 1608 h 16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04" h="1608">
                  <a:moveTo>
                    <a:pt x="888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0" y="40"/>
                    <a:pt x="0" y="200"/>
                  </a:cubicBezTo>
                  <a:cubicBezTo>
                    <a:pt x="0" y="360"/>
                    <a:pt x="8" y="952"/>
                    <a:pt x="8" y="952"/>
                  </a:cubicBezTo>
                  <a:cubicBezTo>
                    <a:pt x="8" y="952"/>
                    <a:pt x="48" y="1160"/>
                    <a:pt x="144" y="1240"/>
                  </a:cubicBezTo>
                  <a:cubicBezTo>
                    <a:pt x="436" y="1532"/>
                    <a:pt x="436" y="1532"/>
                    <a:pt x="436" y="1532"/>
                  </a:cubicBezTo>
                  <a:cubicBezTo>
                    <a:pt x="436" y="1532"/>
                    <a:pt x="576" y="1608"/>
                    <a:pt x="680" y="1520"/>
                  </a:cubicBezTo>
                  <a:cubicBezTo>
                    <a:pt x="960" y="1240"/>
                    <a:pt x="960" y="1240"/>
                    <a:pt x="960" y="1240"/>
                  </a:cubicBezTo>
                  <a:cubicBezTo>
                    <a:pt x="960" y="1240"/>
                    <a:pt x="1104" y="1072"/>
                    <a:pt x="1088" y="920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4" y="128"/>
                    <a:pt x="1056" y="24"/>
                    <a:pt x="88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it-IT" sz="1400" dirty="0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gray">
            <a:xfrm rot="16200000">
              <a:off x="3409186" y="3833422"/>
              <a:ext cx="3640940" cy="83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01688">
                <a:spcAft>
                  <a:spcPct val="40000"/>
                </a:spcAft>
              </a:pPr>
              <a:r>
                <a:rPr lang="it-IT" sz="1400" b="1" noProof="1" smtClean="0">
                  <a:solidFill>
                    <a:schemeClr val="bg1"/>
                  </a:solidFill>
                  <a:cs typeface="Arial" pitchFamily="34" charset="0"/>
                </a:rPr>
                <a:t>For</a:t>
              </a:r>
              <a:r>
                <a:rPr lang="ru-RU" sz="1400" b="1" noProof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b="1" noProof="1" smtClean="0">
                  <a:solidFill>
                    <a:schemeClr val="bg1"/>
                  </a:solidFill>
                  <a:cs typeface="Arial" pitchFamily="34" charset="0"/>
                </a:rPr>
                <a:t>academia</a:t>
              </a:r>
              <a:endParaRPr lang="it-IT" sz="1400" b="1" noProof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362110" y="3640507"/>
            <a:ext cx="422984" cy="15094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 NEW ENG">
  <a:themeElements>
    <a:clrScheme name="ВШЭ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C5C99"/>
      </a:accent1>
      <a:accent2>
        <a:srgbClr val="63C668"/>
      </a:accent2>
      <a:accent3>
        <a:srgbClr val="029FE4"/>
      </a:accent3>
      <a:accent4>
        <a:srgbClr val="F05A59"/>
      </a:accent4>
      <a:accent5>
        <a:srgbClr val="7858A4"/>
      </a:accent5>
      <a:accent6>
        <a:srgbClr val="F0972F"/>
      </a:accent6>
      <a:hlink>
        <a:srgbClr val="1155CC"/>
      </a:hlink>
      <a:folHlink>
        <a:srgbClr val="6611CC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E NEW ENG" id="{4593A148-8E3F-43B8-A4E1-4F291CE3CFB1}" vid="{823CA65C-FD1D-408B-8059-746494648B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HSE NEW ENG</Template>
  <TotalTime>1007</TotalTime>
  <Words>651</Words>
  <Application>Microsoft Office PowerPoint</Application>
  <PresentationFormat>Экран (4:3)</PresentationFormat>
  <Paragraphs>177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Myriad Arabic</vt:lpstr>
      <vt:lpstr>Myriad Pro</vt:lpstr>
      <vt:lpstr>Wingdings</vt:lpstr>
      <vt:lpstr>HSE NEW ENG</vt:lpstr>
      <vt:lpstr>Visibility of Russian Science: Academia, Society, Media</vt:lpstr>
      <vt:lpstr>Science, technology and innovation studies at HSE</vt:lpstr>
      <vt:lpstr>Outline</vt:lpstr>
      <vt:lpstr>Major R&amp;D indicators</vt:lpstr>
      <vt:lpstr>Gross Domestic Expenditure on R&amp;D: 2014 (current PPP $, million)</vt:lpstr>
      <vt:lpstr>Visibility of Russian science</vt:lpstr>
      <vt:lpstr>Visibility of Russian science</vt:lpstr>
      <vt:lpstr>Russian publications: gradual recovery</vt:lpstr>
      <vt:lpstr>Country rankings: share of the world total publications (%)</vt:lpstr>
      <vt:lpstr>Country rankings: citations per paper</vt:lpstr>
      <vt:lpstr>Scientific specialisation of  Russian science: 2014*</vt:lpstr>
      <vt:lpstr>International collaborations</vt:lpstr>
      <vt:lpstr>Visibility of Russian science</vt:lpstr>
      <vt:lpstr> </vt:lpstr>
      <vt:lpstr>Public awareness of S&amp;T</vt:lpstr>
      <vt:lpstr>Topics of interest in Russia</vt:lpstr>
      <vt:lpstr>Whom do people trust?</vt:lpstr>
      <vt:lpstr>Visibility of Russian science</vt:lpstr>
      <vt:lpstr>Russian science in the world press</vt:lpstr>
      <vt:lpstr>Hot topics about Russian science in the top-8 global media sources</vt:lpstr>
      <vt:lpstr>HSE publications on STI</vt:lpstr>
      <vt:lpstr> 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Russians think about Russian science?</dc:title>
  <dc:creator>Yury Voynilov</dc:creator>
  <cp:lastModifiedBy>KF</cp:lastModifiedBy>
  <cp:revision>114</cp:revision>
  <cp:lastPrinted>2016-02-05T12:07:57Z</cp:lastPrinted>
  <dcterms:created xsi:type="dcterms:W3CDTF">2016-02-04T06:41:00Z</dcterms:created>
  <dcterms:modified xsi:type="dcterms:W3CDTF">2016-02-08T09:35:21Z</dcterms:modified>
</cp:coreProperties>
</file>