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7" r:id="rId3"/>
    <p:sldId id="263" r:id="rId4"/>
    <p:sldId id="259" r:id="rId5"/>
    <p:sldId id="260" r:id="rId6"/>
    <p:sldId id="261" r:id="rId7"/>
    <p:sldId id="268"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7" autoAdjust="0"/>
    <p:restoredTop sz="92460" autoAdjust="0"/>
  </p:normalViewPr>
  <p:slideViewPr>
    <p:cSldViewPr>
      <p:cViewPr varScale="1">
        <p:scale>
          <a:sx n="114" d="100"/>
          <a:sy n="114" d="100"/>
        </p:scale>
        <p:origin x="-96" y="-3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37C56-B676-45BC-BA5A-C1D5C6A53BB0}" type="doc">
      <dgm:prSet loTypeId="urn:microsoft.com/office/officeart/2008/layout/VerticalCurvedList" loCatId="list" qsTypeId="urn:microsoft.com/office/officeart/2005/8/quickstyle/simple3" qsCatId="simple" csTypeId="urn:microsoft.com/office/officeart/2005/8/colors/accent1_1" csCatId="accent1" phldr="1"/>
      <dgm:spPr/>
      <dgm:t>
        <a:bodyPr/>
        <a:lstStyle/>
        <a:p>
          <a:endParaRPr lang="en-US"/>
        </a:p>
      </dgm:t>
    </dgm:pt>
    <dgm:pt modelId="{21CE637D-9691-41B2-8B34-9E1F192833B0}">
      <dgm:prSet phldrT="[Text]" custT="1"/>
      <dgm:spPr/>
      <dgm:t>
        <a:bodyPr/>
        <a:lstStyle/>
        <a:p>
          <a:r>
            <a:rPr lang="en-US" sz="1600" dirty="0" smtClean="0"/>
            <a:t>Share experience and best practices on acceleration of </a:t>
          </a:r>
          <a:r>
            <a:rPr lang="en-US" sz="1600" dirty="0" err="1" smtClean="0"/>
            <a:t>HGiF</a:t>
          </a:r>
          <a:r>
            <a:rPr lang="en-US" sz="1600" dirty="0" smtClean="0"/>
            <a:t> with a view to their dissemination in Asia-Pacific, in particular among developing economies</a:t>
          </a:r>
          <a:endParaRPr lang="ru-RU" sz="1600" dirty="0" smtClean="0"/>
        </a:p>
      </dgm:t>
    </dgm:pt>
    <dgm:pt modelId="{B9E1758C-1FD0-477E-80E4-1EC2D3A11144}" type="parTrans" cxnId="{A4D20036-49C1-4F3D-B710-96B1254EAC86}">
      <dgm:prSet/>
      <dgm:spPr/>
      <dgm:t>
        <a:bodyPr/>
        <a:lstStyle/>
        <a:p>
          <a:endParaRPr lang="en-US" sz="1600"/>
        </a:p>
      </dgm:t>
    </dgm:pt>
    <dgm:pt modelId="{3FD97C79-9195-42C5-BB3E-A732F0451005}" type="sibTrans" cxnId="{A4D20036-49C1-4F3D-B710-96B1254EAC86}">
      <dgm:prSet/>
      <dgm:spPr/>
      <dgm:t>
        <a:bodyPr/>
        <a:lstStyle/>
        <a:p>
          <a:endParaRPr lang="en-US" sz="1600"/>
        </a:p>
      </dgm:t>
    </dgm:pt>
    <dgm:pt modelId="{ABEFCBE8-11F4-4BD0-811A-136F58FCB80C}">
      <dgm:prSet phldrT="[Text]" custT="1"/>
      <dgm:spPr/>
      <dgm:t>
        <a:bodyPr/>
        <a:lstStyle/>
        <a:p>
          <a:r>
            <a:rPr lang="en-US" sz="1600" dirty="0" smtClean="0"/>
            <a:t>Analyze APEC economies </a:t>
          </a:r>
          <a:r>
            <a:rPr lang="en-US" sz="1600" dirty="0" err="1" smtClean="0"/>
            <a:t>HGiF</a:t>
          </a:r>
          <a:r>
            <a:rPr lang="en-US" sz="1600" dirty="0" smtClean="0"/>
            <a:t> support programs </a:t>
          </a:r>
          <a:endParaRPr lang="en-US" sz="1600" dirty="0"/>
        </a:p>
      </dgm:t>
    </dgm:pt>
    <dgm:pt modelId="{F706FC8F-02A7-4C70-B80F-B8B4CC19E841}" type="parTrans" cxnId="{5E845E09-CA8D-4D26-BD5D-7017DD885732}">
      <dgm:prSet/>
      <dgm:spPr/>
      <dgm:t>
        <a:bodyPr/>
        <a:lstStyle/>
        <a:p>
          <a:endParaRPr lang="en-US" sz="1600"/>
        </a:p>
      </dgm:t>
    </dgm:pt>
    <dgm:pt modelId="{23308F56-7C8C-4286-A600-734B8FC96543}" type="sibTrans" cxnId="{5E845E09-CA8D-4D26-BD5D-7017DD885732}">
      <dgm:prSet/>
      <dgm:spPr/>
      <dgm:t>
        <a:bodyPr/>
        <a:lstStyle/>
        <a:p>
          <a:endParaRPr lang="en-US" sz="1600"/>
        </a:p>
      </dgm:t>
    </dgm:pt>
    <dgm:pt modelId="{88B49FFA-1089-4442-A33F-47622A1B67E0}">
      <dgm:prSet phldrT="[Text]" custT="1"/>
      <dgm:spPr/>
      <dgm:t>
        <a:bodyPr/>
        <a:lstStyle/>
        <a:p>
          <a:r>
            <a:rPr lang="en-US" sz="1600" dirty="0" smtClean="0"/>
            <a:t>Elaborate recommendations on promotion of </a:t>
          </a:r>
          <a:r>
            <a:rPr lang="en-US" sz="1600" dirty="0" err="1" smtClean="0"/>
            <a:t>HGiF</a:t>
          </a:r>
          <a:r>
            <a:rPr lang="en-US" sz="1600" dirty="0" smtClean="0"/>
            <a:t> activity in APEC economies</a:t>
          </a:r>
          <a:endParaRPr lang="en-US" sz="1600" dirty="0"/>
        </a:p>
      </dgm:t>
    </dgm:pt>
    <dgm:pt modelId="{FD5EACF4-F688-46B0-AD06-9A8F8F4D6018}" type="parTrans" cxnId="{5C09C441-39FF-4920-B002-538ECB816BB5}">
      <dgm:prSet/>
      <dgm:spPr/>
      <dgm:t>
        <a:bodyPr/>
        <a:lstStyle/>
        <a:p>
          <a:endParaRPr lang="en-US" sz="1600"/>
        </a:p>
      </dgm:t>
    </dgm:pt>
    <dgm:pt modelId="{DC1D56B1-36E9-41E8-8330-AB8FD8F884AB}" type="sibTrans" cxnId="{5C09C441-39FF-4920-B002-538ECB816BB5}">
      <dgm:prSet/>
      <dgm:spPr/>
      <dgm:t>
        <a:bodyPr/>
        <a:lstStyle/>
        <a:p>
          <a:endParaRPr lang="en-US" sz="1600"/>
        </a:p>
      </dgm:t>
    </dgm:pt>
    <dgm:pt modelId="{BADCEFEB-33B9-4DC4-BB74-C85EFABF141A}">
      <dgm:prSet custT="1"/>
      <dgm:spPr/>
      <dgm:t>
        <a:bodyPr/>
        <a:lstStyle/>
        <a:p>
          <a:r>
            <a:rPr lang="en-US" sz="1600" dirty="0" smtClean="0"/>
            <a:t>Prepare proposals on development of APEC economies cooperation in implementation of </a:t>
          </a:r>
          <a:r>
            <a:rPr lang="en-US" sz="1600" dirty="0" err="1" smtClean="0"/>
            <a:t>HGiF</a:t>
          </a:r>
          <a:r>
            <a:rPr lang="en-US" sz="1600" dirty="0" smtClean="0"/>
            <a:t> support programs </a:t>
          </a:r>
        </a:p>
      </dgm:t>
    </dgm:pt>
    <dgm:pt modelId="{CE281ABC-3CCD-4FD0-96CC-933F64338FE2}" type="parTrans" cxnId="{844B8911-5BB7-4380-913A-165FCD63DA31}">
      <dgm:prSet/>
      <dgm:spPr/>
      <dgm:t>
        <a:bodyPr/>
        <a:lstStyle/>
        <a:p>
          <a:endParaRPr lang="en-US" sz="1600"/>
        </a:p>
      </dgm:t>
    </dgm:pt>
    <dgm:pt modelId="{28B11E6B-DEA1-4A66-9922-74D63AB93F99}" type="sibTrans" cxnId="{844B8911-5BB7-4380-913A-165FCD63DA31}">
      <dgm:prSet/>
      <dgm:spPr/>
      <dgm:t>
        <a:bodyPr/>
        <a:lstStyle/>
        <a:p>
          <a:endParaRPr lang="en-US" sz="1600"/>
        </a:p>
      </dgm:t>
    </dgm:pt>
    <dgm:pt modelId="{13FB2832-872E-4EA8-8EAE-6677CEE8BD36}" type="pres">
      <dgm:prSet presAssocID="{32537C56-B676-45BC-BA5A-C1D5C6A53BB0}" presName="Name0" presStyleCnt="0">
        <dgm:presLayoutVars>
          <dgm:chMax val="7"/>
          <dgm:chPref val="7"/>
          <dgm:dir/>
        </dgm:presLayoutVars>
      </dgm:prSet>
      <dgm:spPr/>
      <dgm:t>
        <a:bodyPr/>
        <a:lstStyle/>
        <a:p>
          <a:endParaRPr lang="sk-SK"/>
        </a:p>
      </dgm:t>
    </dgm:pt>
    <dgm:pt modelId="{6DE7C03C-DB0C-494B-A95B-9A105966A6E2}" type="pres">
      <dgm:prSet presAssocID="{32537C56-B676-45BC-BA5A-C1D5C6A53BB0}" presName="Name1" presStyleCnt="0"/>
      <dgm:spPr/>
      <dgm:t>
        <a:bodyPr/>
        <a:lstStyle/>
        <a:p>
          <a:endParaRPr lang="sk-SK"/>
        </a:p>
      </dgm:t>
    </dgm:pt>
    <dgm:pt modelId="{EB9E6C46-4F8D-4F11-AA3C-B63AF6FE841F}" type="pres">
      <dgm:prSet presAssocID="{32537C56-B676-45BC-BA5A-C1D5C6A53BB0}" presName="cycle" presStyleCnt="0"/>
      <dgm:spPr/>
      <dgm:t>
        <a:bodyPr/>
        <a:lstStyle/>
        <a:p>
          <a:endParaRPr lang="sk-SK"/>
        </a:p>
      </dgm:t>
    </dgm:pt>
    <dgm:pt modelId="{C16D6378-D4F3-405F-B665-1DD8E07B0604}" type="pres">
      <dgm:prSet presAssocID="{32537C56-B676-45BC-BA5A-C1D5C6A53BB0}" presName="srcNode" presStyleLbl="node1" presStyleIdx="0" presStyleCnt="4"/>
      <dgm:spPr/>
      <dgm:t>
        <a:bodyPr/>
        <a:lstStyle/>
        <a:p>
          <a:endParaRPr lang="sk-SK"/>
        </a:p>
      </dgm:t>
    </dgm:pt>
    <dgm:pt modelId="{7E9790AA-F261-467C-BD8C-0322B0012228}" type="pres">
      <dgm:prSet presAssocID="{32537C56-B676-45BC-BA5A-C1D5C6A53BB0}" presName="conn" presStyleLbl="parChTrans1D2" presStyleIdx="0" presStyleCnt="1"/>
      <dgm:spPr/>
      <dgm:t>
        <a:bodyPr/>
        <a:lstStyle/>
        <a:p>
          <a:endParaRPr lang="sk-SK"/>
        </a:p>
      </dgm:t>
    </dgm:pt>
    <dgm:pt modelId="{A7079D4A-A501-4F77-8018-F39B74EB4B32}" type="pres">
      <dgm:prSet presAssocID="{32537C56-B676-45BC-BA5A-C1D5C6A53BB0}" presName="extraNode" presStyleLbl="node1" presStyleIdx="0" presStyleCnt="4"/>
      <dgm:spPr/>
      <dgm:t>
        <a:bodyPr/>
        <a:lstStyle/>
        <a:p>
          <a:endParaRPr lang="sk-SK"/>
        </a:p>
      </dgm:t>
    </dgm:pt>
    <dgm:pt modelId="{572ED0AC-7B7F-458E-8457-D56F52969566}" type="pres">
      <dgm:prSet presAssocID="{32537C56-B676-45BC-BA5A-C1D5C6A53BB0}" presName="dstNode" presStyleLbl="node1" presStyleIdx="0" presStyleCnt="4"/>
      <dgm:spPr/>
      <dgm:t>
        <a:bodyPr/>
        <a:lstStyle/>
        <a:p>
          <a:endParaRPr lang="sk-SK"/>
        </a:p>
      </dgm:t>
    </dgm:pt>
    <dgm:pt modelId="{A5C4BDC7-FA89-4420-B041-B50687E704B8}" type="pres">
      <dgm:prSet presAssocID="{21CE637D-9691-41B2-8B34-9E1F192833B0}" presName="text_1" presStyleLbl="node1" presStyleIdx="0" presStyleCnt="4">
        <dgm:presLayoutVars>
          <dgm:bulletEnabled val="1"/>
        </dgm:presLayoutVars>
      </dgm:prSet>
      <dgm:spPr/>
      <dgm:t>
        <a:bodyPr/>
        <a:lstStyle/>
        <a:p>
          <a:endParaRPr lang="sk-SK"/>
        </a:p>
      </dgm:t>
    </dgm:pt>
    <dgm:pt modelId="{04BD10A2-560B-49BB-956E-916222E1C862}" type="pres">
      <dgm:prSet presAssocID="{21CE637D-9691-41B2-8B34-9E1F192833B0}" presName="accent_1" presStyleCnt="0"/>
      <dgm:spPr/>
      <dgm:t>
        <a:bodyPr/>
        <a:lstStyle/>
        <a:p>
          <a:endParaRPr lang="sk-SK"/>
        </a:p>
      </dgm:t>
    </dgm:pt>
    <dgm:pt modelId="{712D0F62-CE3B-42C2-9647-DF3B64E013C9}" type="pres">
      <dgm:prSet presAssocID="{21CE637D-9691-41B2-8B34-9E1F192833B0}" presName="accentRepeatNode" presStyleLbl="solidFgAcc1" presStyleIdx="0" presStyleCnt="4"/>
      <dgm:spPr/>
      <dgm:t>
        <a:bodyPr/>
        <a:lstStyle/>
        <a:p>
          <a:endParaRPr lang="sk-SK"/>
        </a:p>
      </dgm:t>
    </dgm:pt>
    <dgm:pt modelId="{92552F00-EEF6-4968-9B16-69D71E08E00B}" type="pres">
      <dgm:prSet presAssocID="{ABEFCBE8-11F4-4BD0-811A-136F58FCB80C}" presName="text_2" presStyleLbl="node1" presStyleIdx="1" presStyleCnt="4">
        <dgm:presLayoutVars>
          <dgm:bulletEnabled val="1"/>
        </dgm:presLayoutVars>
      </dgm:prSet>
      <dgm:spPr/>
      <dgm:t>
        <a:bodyPr/>
        <a:lstStyle/>
        <a:p>
          <a:endParaRPr lang="sk-SK"/>
        </a:p>
      </dgm:t>
    </dgm:pt>
    <dgm:pt modelId="{54706D97-9103-4106-9E5E-387FD09E079B}" type="pres">
      <dgm:prSet presAssocID="{ABEFCBE8-11F4-4BD0-811A-136F58FCB80C}" presName="accent_2" presStyleCnt="0"/>
      <dgm:spPr/>
      <dgm:t>
        <a:bodyPr/>
        <a:lstStyle/>
        <a:p>
          <a:endParaRPr lang="sk-SK"/>
        </a:p>
      </dgm:t>
    </dgm:pt>
    <dgm:pt modelId="{6A4DF2F9-E06B-4F80-8210-BA609F943F67}" type="pres">
      <dgm:prSet presAssocID="{ABEFCBE8-11F4-4BD0-811A-136F58FCB80C}" presName="accentRepeatNode" presStyleLbl="solidFgAcc1" presStyleIdx="1" presStyleCnt="4"/>
      <dgm:spPr/>
      <dgm:t>
        <a:bodyPr/>
        <a:lstStyle/>
        <a:p>
          <a:endParaRPr lang="sk-SK"/>
        </a:p>
      </dgm:t>
    </dgm:pt>
    <dgm:pt modelId="{F3CEFA6E-6680-4B59-86BE-A8DBD9D00B19}" type="pres">
      <dgm:prSet presAssocID="{88B49FFA-1089-4442-A33F-47622A1B67E0}" presName="text_3" presStyleLbl="node1" presStyleIdx="2" presStyleCnt="4">
        <dgm:presLayoutVars>
          <dgm:bulletEnabled val="1"/>
        </dgm:presLayoutVars>
      </dgm:prSet>
      <dgm:spPr/>
      <dgm:t>
        <a:bodyPr/>
        <a:lstStyle/>
        <a:p>
          <a:endParaRPr lang="sk-SK"/>
        </a:p>
      </dgm:t>
    </dgm:pt>
    <dgm:pt modelId="{C8312766-32A0-46DE-8159-3F3F6709A7F0}" type="pres">
      <dgm:prSet presAssocID="{88B49FFA-1089-4442-A33F-47622A1B67E0}" presName="accent_3" presStyleCnt="0"/>
      <dgm:spPr/>
      <dgm:t>
        <a:bodyPr/>
        <a:lstStyle/>
        <a:p>
          <a:endParaRPr lang="sk-SK"/>
        </a:p>
      </dgm:t>
    </dgm:pt>
    <dgm:pt modelId="{549DF049-4FFE-44E0-9E0F-6D0640B14A79}" type="pres">
      <dgm:prSet presAssocID="{88B49FFA-1089-4442-A33F-47622A1B67E0}" presName="accentRepeatNode" presStyleLbl="solidFgAcc1" presStyleIdx="2" presStyleCnt="4"/>
      <dgm:spPr/>
      <dgm:t>
        <a:bodyPr/>
        <a:lstStyle/>
        <a:p>
          <a:endParaRPr lang="sk-SK"/>
        </a:p>
      </dgm:t>
    </dgm:pt>
    <dgm:pt modelId="{10BE86DC-6C5B-4438-B6AE-FF20CA87C759}" type="pres">
      <dgm:prSet presAssocID="{BADCEFEB-33B9-4DC4-BB74-C85EFABF141A}" presName="text_4" presStyleLbl="node1" presStyleIdx="3" presStyleCnt="4">
        <dgm:presLayoutVars>
          <dgm:bulletEnabled val="1"/>
        </dgm:presLayoutVars>
      </dgm:prSet>
      <dgm:spPr/>
      <dgm:t>
        <a:bodyPr/>
        <a:lstStyle/>
        <a:p>
          <a:endParaRPr lang="sk-SK"/>
        </a:p>
      </dgm:t>
    </dgm:pt>
    <dgm:pt modelId="{11376ABD-62A2-4B3F-BA11-1F7E5343EA37}" type="pres">
      <dgm:prSet presAssocID="{BADCEFEB-33B9-4DC4-BB74-C85EFABF141A}" presName="accent_4" presStyleCnt="0"/>
      <dgm:spPr/>
      <dgm:t>
        <a:bodyPr/>
        <a:lstStyle/>
        <a:p>
          <a:endParaRPr lang="sk-SK"/>
        </a:p>
      </dgm:t>
    </dgm:pt>
    <dgm:pt modelId="{1D114AA5-F5B5-4BCE-94AB-B0E593F9229D}" type="pres">
      <dgm:prSet presAssocID="{BADCEFEB-33B9-4DC4-BB74-C85EFABF141A}" presName="accentRepeatNode" presStyleLbl="solidFgAcc1" presStyleIdx="3" presStyleCnt="4"/>
      <dgm:spPr/>
      <dgm:t>
        <a:bodyPr/>
        <a:lstStyle/>
        <a:p>
          <a:endParaRPr lang="sk-SK"/>
        </a:p>
      </dgm:t>
    </dgm:pt>
  </dgm:ptLst>
  <dgm:cxnLst>
    <dgm:cxn modelId="{1FE84696-ED97-41D0-9DD8-8866DF0F6B66}" type="presOf" srcId="{32537C56-B676-45BC-BA5A-C1D5C6A53BB0}" destId="{13FB2832-872E-4EA8-8EAE-6677CEE8BD36}" srcOrd="0" destOrd="0" presId="urn:microsoft.com/office/officeart/2008/layout/VerticalCurvedList"/>
    <dgm:cxn modelId="{8DE00DAF-9AF3-444A-9FFE-8482B2470A5E}" type="presOf" srcId="{88B49FFA-1089-4442-A33F-47622A1B67E0}" destId="{F3CEFA6E-6680-4B59-86BE-A8DBD9D00B19}" srcOrd="0" destOrd="0" presId="urn:microsoft.com/office/officeart/2008/layout/VerticalCurvedList"/>
    <dgm:cxn modelId="{5C09C441-39FF-4920-B002-538ECB816BB5}" srcId="{32537C56-B676-45BC-BA5A-C1D5C6A53BB0}" destId="{88B49FFA-1089-4442-A33F-47622A1B67E0}" srcOrd="2" destOrd="0" parTransId="{FD5EACF4-F688-46B0-AD06-9A8F8F4D6018}" sibTransId="{DC1D56B1-36E9-41E8-8330-AB8FD8F884AB}"/>
    <dgm:cxn modelId="{369E8C57-12CF-484A-9AC5-5C957ED85358}" type="presOf" srcId="{3FD97C79-9195-42C5-BB3E-A732F0451005}" destId="{7E9790AA-F261-467C-BD8C-0322B0012228}" srcOrd="0" destOrd="0" presId="urn:microsoft.com/office/officeart/2008/layout/VerticalCurvedList"/>
    <dgm:cxn modelId="{A4D20036-49C1-4F3D-B710-96B1254EAC86}" srcId="{32537C56-B676-45BC-BA5A-C1D5C6A53BB0}" destId="{21CE637D-9691-41B2-8B34-9E1F192833B0}" srcOrd="0" destOrd="0" parTransId="{B9E1758C-1FD0-477E-80E4-1EC2D3A11144}" sibTransId="{3FD97C79-9195-42C5-BB3E-A732F0451005}"/>
    <dgm:cxn modelId="{EB062386-33CB-4C99-94A2-848266752B91}" type="presOf" srcId="{21CE637D-9691-41B2-8B34-9E1F192833B0}" destId="{A5C4BDC7-FA89-4420-B041-B50687E704B8}" srcOrd="0" destOrd="0" presId="urn:microsoft.com/office/officeart/2008/layout/VerticalCurvedList"/>
    <dgm:cxn modelId="{844B8911-5BB7-4380-913A-165FCD63DA31}" srcId="{32537C56-B676-45BC-BA5A-C1D5C6A53BB0}" destId="{BADCEFEB-33B9-4DC4-BB74-C85EFABF141A}" srcOrd="3" destOrd="0" parTransId="{CE281ABC-3CCD-4FD0-96CC-933F64338FE2}" sibTransId="{28B11E6B-DEA1-4A66-9922-74D63AB93F99}"/>
    <dgm:cxn modelId="{A8E0ACAC-502E-4513-BC81-C5FA1DA28912}" type="presOf" srcId="{ABEFCBE8-11F4-4BD0-811A-136F58FCB80C}" destId="{92552F00-EEF6-4968-9B16-69D71E08E00B}" srcOrd="0" destOrd="0" presId="urn:microsoft.com/office/officeart/2008/layout/VerticalCurvedList"/>
    <dgm:cxn modelId="{5E845E09-CA8D-4D26-BD5D-7017DD885732}" srcId="{32537C56-B676-45BC-BA5A-C1D5C6A53BB0}" destId="{ABEFCBE8-11F4-4BD0-811A-136F58FCB80C}" srcOrd="1" destOrd="0" parTransId="{F706FC8F-02A7-4C70-B80F-B8B4CC19E841}" sibTransId="{23308F56-7C8C-4286-A600-734B8FC96543}"/>
    <dgm:cxn modelId="{7A742844-E1CF-470D-91B8-209BA8F36B5B}" type="presOf" srcId="{BADCEFEB-33B9-4DC4-BB74-C85EFABF141A}" destId="{10BE86DC-6C5B-4438-B6AE-FF20CA87C759}" srcOrd="0" destOrd="0" presId="urn:microsoft.com/office/officeart/2008/layout/VerticalCurvedList"/>
    <dgm:cxn modelId="{EDFB976B-01C5-48A6-9F3B-AC008DCAE469}" type="presParOf" srcId="{13FB2832-872E-4EA8-8EAE-6677CEE8BD36}" destId="{6DE7C03C-DB0C-494B-A95B-9A105966A6E2}" srcOrd="0" destOrd="0" presId="urn:microsoft.com/office/officeart/2008/layout/VerticalCurvedList"/>
    <dgm:cxn modelId="{13968797-F81B-4C44-A05A-E2DBC941B3B1}" type="presParOf" srcId="{6DE7C03C-DB0C-494B-A95B-9A105966A6E2}" destId="{EB9E6C46-4F8D-4F11-AA3C-B63AF6FE841F}" srcOrd="0" destOrd="0" presId="urn:microsoft.com/office/officeart/2008/layout/VerticalCurvedList"/>
    <dgm:cxn modelId="{A5C44409-9759-494E-B566-822970162741}" type="presParOf" srcId="{EB9E6C46-4F8D-4F11-AA3C-B63AF6FE841F}" destId="{C16D6378-D4F3-405F-B665-1DD8E07B0604}" srcOrd="0" destOrd="0" presId="urn:microsoft.com/office/officeart/2008/layout/VerticalCurvedList"/>
    <dgm:cxn modelId="{5A3FC2DA-D88A-479C-BD52-95F6DB0E85F7}" type="presParOf" srcId="{EB9E6C46-4F8D-4F11-AA3C-B63AF6FE841F}" destId="{7E9790AA-F261-467C-BD8C-0322B0012228}" srcOrd="1" destOrd="0" presId="urn:microsoft.com/office/officeart/2008/layout/VerticalCurvedList"/>
    <dgm:cxn modelId="{8A3999CD-0B30-4D6F-813E-34D72C309445}" type="presParOf" srcId="{EB9E6C46-4F8D-4F11-AA3C-B63AF6FE841F}" destId="{A7079D4A-A501-4F77-8018-F39B74EB4B32}" srcOrd="2" destOrd="0" presId="urn:microsoft.com/office/officeart/2008/layout/VerticalCurvedList"/>
    <dgm:cxn modelId="{DA48AC7D-EAFB-4195-AAFD-B500A7819383}" type="presParOf" srcId="{EB9E6C46-4F8D-4F11-AA3C-B63AF6FE841F}" destId="{572ED0AC-7B7F-458E-8457-D56F52969566}" srcOrd="3" destOrd="0" presId="urn:microsoft.com/office/officeart/2008/layout/VerticalCurvedList"/>
    <dgm:cxn modelId="{E981965D-9EFF-4128-B236-11F4291033CF}" type="presParOf" srcId="{6DE7C03C-DB0C-494B-A95B-9A105966A6E2}" destId="{A5C4BDC7-FA89-4420-B041-B50687E704B8}" srcOrd="1" destOrd="0" presId="urn:microsoft.com/office/officeart/2008/layout/VerticalCurvedList"/>
    <dgm:cxn modelId="{856DA770-75FA-40CF-8B0F-9DE950140642}" type="presParOf" srcId="{6DE7C03C-DB0C-494B-A95B-9A105966A6E2}" destId="{04BD10A2-560B-49BB-956E-916222E1C862}" srcOrd="2" destOrd="0" presId="urn:microsoft.com/office/officeart/2008/layout/VerticalCurvedList"/>
    <dgm:cxn modelId="{D974238C-B81E-4FE1-80BD-94CE3DCF04DB}" type="presParOf" srcId="{04BD10A2-560B-49BB-956E-916222E1C862}" destId="{712D0F62-CE3B-42C2-9647-DF3B64E013C9}" srcOrd="0" destOrd="0" presId="urn:microsoft.com/office/officeart/2008/layout/VerticalCurvedList"/>
    <dgm:cxn modelId="{B54B31C6-AAC0-4FE0-999F-0274237BF39C}" type="presParOf" srcId="{6DE7C03C-DB0C-494B-A95B-9A105966A6E2}" destId="{92552F00-EEF6-4968-9B16-69D71E08E00B}" srcOrd="3" destOrd="0" presId="urn:microsoft.com/office/officeart/2008/layout/VerticalCurvedList"/>
    <dgm:cxn modelId="{9998A647-C092-4A63-BD64-66FE476B8553}" type="presParOf" srcId="{6DE7C03C-DB0C-494B-A95B-9A105966A6E2}" destId="{54706D97-9103-4106-9E5E-387FD09E079B}" srcOrd="4" destOrd="0" presId="urn:microsoft.com/office/officeart/2008/layout/VerticalCurvedList"/>
    <dgm:cxn modelId="{4F23E7B5-9FEE-4AB0-83BE-992856327876}" type="presParOf" srcId="{54706D97-9103-4106-9E5E-387FD09E079B}" destId="{6A4DF2F9-E06B-4F80-8210-BA609F943F67}" srcOrd="0" destOrd="0" presId="urn:microsoft.com/office/officeart/2008/layout/VerticalCurvedList"/>
    <dgm:cxn modelId="{D68BA581-03BA-4537-A8CA-492D8DC9C614}" type="presParOf" srcId="{6DE7C03C-DB0C-494B-A95B-9A105966A6E2}" destId="{F3CEFA6E-6680-4B59-86BE-A8DBD9D00B19}" srcOrd="5" destOrd="0" presId="urn:microsoft.com/office/officeart/2008/layout/VerticalCurvedList"/>
    <dgm:cxn modelId="{69EDF25B-D024-45F8-B157-5F4B8F01A985}" type="presParOf" srcId="{6DE7C03C-DB0C-494B-A95B-9A105966A6E2}" destId="{C8312766-32A0-46DE-8159-3F3F6709A7F0}" srcOrd="6" destOrd="0" presId="urn:microsoft.com/office/officeart/2008/layout/VerticalCurvedList"/>
    <dgm:cxn modelId="{DCADFBCE-B999-47C4-880C-6C0F12078501}" type="presParOf" srcId="{C8312766-32A0-46DE-8159-3F3F6709A7F0}" destId="{549DF049-4FFE-44E0-9E0F-6D0640B14A79}" srcOrd="0" destOrd="0" presId="urn:microsoft.com/office/officeart/2008/layout/VerticalCurvedList"/>
    <dgm:cxn modelId="{13EB5759-3398-4AD1-BAFC-14FDEBDAA995}" type="presParOf" srcId="{6DE7C03C-DB0C-494B-A95B-9A105966A6E2}" destId="{10BE86DC-6C5B-4438-B6AE-FF20CA87C759}" srcOrd="7" destOrd="0" presId="urn:microsoft.com/office/officeart/2008/layout/VerticalCurvedList"/>
    <dgm:cxn modelId="{2BD7FDB2-05B5-4BB4-90D1-C220415C40D9}" type="presParOf" srcId="{6DE7C03C-DB0C-494B-A95B-9A105966A6E2}" destId="{11376ABD-62A2-4B3F-BA11-1F7E5343EA37}" srcOrd="8" destOrd="0" presId="urn:microsoft.com/office/officeart/2008/layout/VerticalCurvedList"/>
    <dgm:cxn modelId="{A92DF358-70D4-48E9-ADB7-85DBF2A7B6BB}" type="presParOf" srcId="{11376ABD-62A2-4B3F-BA11-1F7E5343EA37}" destId="{1D114AA5-F5B5-4BCE-94AB-B0E593F9229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DD3ED6-AA02-41C2-BDC4-AD7467832B4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sk-SK"/>
        </a:p>
      </dgm:t>
    </dgm:pt>
    <dgm:pt modelId="{46205F20-8796-4DA2-9F91-F09655E6A5FC}">
      <dgm:prSet custT="1"/>
      <dgm:spPr/>
      <dgm:t>
        <a:bodyPr/>
        <a:lstStyle/>
        <a:p>
          <a:pPr rtl="0"/>
          <a:r>
            <a:rPr lang="en-US" sz="1800" b="1" dirty="0" smtClean="0"/>
            <a:t>Ties to APEC Priorities</a:t>
          </a:r>
          <a:endParaRPr lang="sk-SK" sz="1800" b="1" dirty="0"/>
        </a:p>
      </dgm:t>
    </dgm:pt>
    <dgm:pt modelId="{D001CEFD-6F95-41D0-AEC0-8744978228AB}" type="parTrans" cxnId="{F2C077E5-1005-439A-A4AA-D5A28BC6ABC0}">
      <dgm:prSet/>
      <dgm:spPr/>
      <dgm:t>
        <a:bodyPr/>
        <a:lstStyle/>
        <a:p>
          <a:endParaRPr lang="sk-SK"/>
        </a:p>
      </dgm:t>
    </dgm:pt>
    <dgm:pt modelId="{166BB388-4F0E-4C38-99B8-3E1EB47AE177}" type="sibTrans" cxnId="{F2C077E5-1005-439A-A4AA-D5A28BC6ABC0}">
      <dgm:prSet/>
      <dgm:spPr/>
      <dgm:t>
        <a:bodyPr/>
        <a:lstStyle/>
        <a:p>
          <a:endParaRPr lang="sk-SK"/>
        </a:p>
      </dgm:t>
    </dgm:pt>
    <dgm:pt modelId="{DE4DF6E8-4381-4B58-9FAA-2620525E77CB}">
      <dgm:prSet custT="1"/>
      <dgm:spPr/>
      <dgm:t>
        <a:bodyPr/>
        <a:lstStyle/>
        <a:p>
          <a:pPr rtl="0"/>
          <a:r>
            <a:rPr lang="en-US" sz="1600" dirty="0" smtClean="0"/>
            <a:t>The project encourages members to strengthen support for innovative activities by SMEs, and support the establishment of an APEC SMEs database on innovative best practices (</a:t>
          </a:r>
          <a:r>
            <a:rPr lang="en-US" sz="1600" b="1" dirty="0" smtClean="0"/>
            <a:t>APEC Accord on Innovative Development, Economic Reform and Growth, paragraph # 19</a:t>
          </a:r>
          <a:r>
            <a:rPr lang="en-US" sz="1600" dirty="0" smtClean="0"/>
            <a:t>)</a:t>
          </a:r>
          <a:endParaRPr lang="sk-SK" sz="1600" dirty="0"/>
        </a:p>
      </dgm:t>
    </dgm:pt>
    <dgm:pt modelId="{B694D579-006D-432B-80E4-F45BF35E1787}" type="parTrans" cxnId="{0A56E6BB-41EA-4FC8-A299-44BF660A078D}">
      <dgm:prSet/>
      <dgm:spPr/>
      <dgm:t>
        <a:bodyPr/>
        <a:lstStyle/>
        <a:p>
          <a:endParaRPr lang="sk-SK"/>
        </a:p>
      </dgm:t>
    </dgm:pt>
    <dgm:pt modelId="{E4683DA5-410B-4A27-B6D6-F423889859B3}" type="sibTrans" cxnId="{0A56E6BB-41EA-4FC8-A299-44BF660A078D}">
      <dgm:prSet/>
      <dgm:spPr/>
      <dgm:t>
        <a:bodyPr/>
        <a:lstStyle/>
        <a:p>
          <a:endParaRPr lang="sk-SK"/>
        </a:p>
      </dgm:t>
    </dgm:pt>
    <dgm:pt modelId="{37F6A5B3-C1BE-4C3F-A81E-197EDA9F0600}">
      <dgm:prSet custT="1"/>
      <dgm:spPr/>
      <dgm:t>
        <a:bodyPr/>
        <a:lstStyle/>
        <a:p>
          <a:pPr rtl="0"/>
          <a:r>
            <a:rPr lang="en-US" sz="1800" b="1" dirty="0" smtClean="0"/>
            <a:t>Ties to Vietnam Host Priorities</a:t>
          </a:r>
          <a:endParaRPr lang="sk-SK" sz="1800" b="1" dirty="0"/>
        </a:p>
      </dgm:t>
    </dgm:pt>
    <dgm:pt modelId="{73E9D6E2-CB9C-48EE-9066-5F12EBB53BD3}" type="parTrans" cxnId="{A2F14BB0-FB3E-4F4E-80B0-BADE7B02194D}">
      <dgm:prSet/>
      <dgm:spPr/>
      <dgm:t>
        <a:bodyPr/>
        <a:lstStyle/>
        <a:p>
          <a:endParaRPr lang="sk-SK"/>
        </a:p>
      </dgm:t>
    </dgm:pt>
    <dgm:pt modelId="{368BFCF6-1DF8-4B18-BA74-2B2CDDA50318}" type="sibTrans" cxnId="{A2F14BB0-FB3E-4F4E-80B0-BADE7B02194D}">
      <dgm:prSet/>
      <dgm:spPr/>
      <dgm:t>
        <a:bodyPr/>
        <a:lstStyle/>
        <a:p>
          <a:endParaRPr lang="sk-SK"/>
        </a:p>
      </dgm:t>
    </dgm:pt>
    <dgm:pt modelId="{2F41FDC6-9E7E-4DA2-87DB-852ABCE9249B}">
      <dgm:prSet custT="1"/>
      <dgm:spPr/>
      <dgm:t>
        <a:bodyPr/>
        <a:lstStyle/>
        <a:p>
          <a:pPr rtl="0"/>
          <a:r>
            <a:rPr lang="en-US" sz="1600" dirty="0" smtClean="0"/>
            <a:t>The project addresses </a:t>
          </a:r>
          <a:r>
            <a:rPr lang="en-US" sz="1600" dirty="0" err="1" smtClean="0"/>
            <a:t>HGiFs</a:t>
          </a:r>
          <a:r>
            <a:rPr lang="en-US" sz="1600" dirty="0" smtClean="0"/>
            <a:t> are innovative MSMEs that seek to strengthen their competitiveness (</a:t>
          </a:r>
          <a:r>
            <a:rPr lang="en-US" sz="1600" b="1" dirty="0" smtClean="0"/>
            <a:t>Strengthening MSMEs’ Competitiveness and Innovation in the Digital Age by Promoting Start ups and Innovative MSMEs</a:t>
          </a:r>
          <a:r>
            <a:rPr lang="en-US" sz="1600" dirty="0" smtClean="0"/>
            <a:t>)</a:t>
          </a:r>
          <a:endParaRPr lang="sk-SK" sz="1600" dirty="0"/>
        </a:p>
      </dgm:t>
    </dgm:pt>
    <dgm:pt modelId="{9B66E0BC-AD6A-4876-81E1-1BA20FF7CDAF}" type="parTrans" cxnId="{DF83D050-88EB-4C8B-8C03-0168002E8C04}">
      <dgm:prSet/>
      <dgm:spPr/>
      <dgm:t>
        <a:bodyPr/>
        <a:lstStyle/>
        <a:p>
          <a:endParaRPr lang="sk-SK"/>
        </a:p>
      </dgm:t>
    </dgm:pt>
    <dgm:pt modelId="{D83FDFC0-39C8-46AE-8B32-997D7D6F986C}" type="sibTrans" cxnId="{DF83D050-88EB-4C8B-8C03-0168002E8C04}">
      <dgm:prSet/>
      <dgm:spPr/>
      <dgm:t>
        <a:bodyPr/>
        <a:lstStyle/>
        <a:p>
          <a:endParaRPr lang="sk-SK"/>
        </a:p>
      </dgm:t>
    </dgm:pt>
    <dgm:pt modelId="{FF676B0B-D5A1-4C2D-99A6-215B95CBE135}">
      <dgm:prSet custT="1"/>
      <dgm:spPr/>
      <dgm:t>
        <a:bodyPr/>
        <a:lstStyle/>
        <a:p>
          <a:pPr rtl="0"/>
          <a:r>
            <a:rPr lang="en-US" sz="1800" b="1" dirty="0" smtClean="0"/>
            <a:t>Ties to PPSTI 2017 Priorities</a:t>
          </a:r>
          <a:endParaRPr lang="sk-SK" sz="1800" b="1" dirty="0"/>
        </a:p>
      </dgm:t>
    </dgm:pt>
    <dgm:pt modelId="{54285D95-CA70-4F0B-B390-1E0D32DBFF1D}" type="parTrans" cxnId="{2A66871F-D2A9-436A-A838-CCB81BC58844}">
      <dgm:prSet/>
      <dgm:spPr/>
      <dgm:t>
        <a:bodyPr/>
        <a:lstStyle/>
        <a:p>
          <a:endParaRPr lang="sk-SK"/>
        </a:p>
      </dgm:t>
    </dgm:pt>
    <dgm:pt modelId="{EEF9B1B8-D192-47D3-A1C3-205B480C9DE8}" type="sibTrans" cxnId="{2A66871F-D2A9-436A-A838-CCB81BC58844}">
      <dgm:prSet/>
      <dgm:spPr/>
      <dgm:t>
        <a:bodyPr/>
        <a:lstStyle/>
        <a:p>
          <a:endParaRPr lang="sk-SK"/>
        </a:p>
      </dgm:t>
    </dgm:pt>
    <dgm:pt modelId="{8BEE2D75-B2FE-4738-988F-9BC1BA6B7464}">
      <dgm:prSet custT="1"/>
      <dgm:spPr/>
      <dgm:t>
        <a:bodyPr/>
        <a:lstStyle/>
        <a:p>
          <a:pPr rtl="0"/>
          <a:r>
            <a:rPr lang="en-US" sz="1600" dirty="0" smtClean="0"/>
            <a:t>This project will directly correspond with the second PPSTI priority in 2017 by boosting S&amp;T entrepreneurship and thus </a:t>
          </a:r>
          <a:r>
            <a:rPr lang="en-US" sz="1600" b="1" dirty="0" smtClean="0"/>
            <a:t>Supporting strong STI ecosystems in the APEC region</a:t>
          </a:r>
          <a:endParaRPr lang="sk-SK" sz="1600" dirty="0"/>
        </a:p>
      </dgm:t>
    </dgm:pt>
    <dgm:pt modelId="{52BD2974-3AE6-4089-85AF-A77839FEA852}" type="parTrans" cxnId="{10852941-9D53-49BF-82CC-25926186B753}">
      <dgm:prSet/>
      <dgm:spPr/>
      <dgm:t>
        <a:bodyPr/>
        <a:lstStyle/>
        <a:p>
          <a:endParaRPr lang="sk-SK"/>
        </a:p>
      </dgm:t>
    </dgm:pt>
    <dgm:pt modelId="{54273518-CB46-48EC-8BCB-BEC6A516E02E}" type="sibTrans" cxnId="{10852941-9D53-49BF-82CC-25926186B753}">
      <dgm:prSet/>
      <dgm:spPr/>
      <dgm:t>
        <a:bodyPr/>
        <a:lstStyle/>
        <a:p>
          <a:endParaRPr lang="sk-SK"/>
        </a:p>
      </dgm:t>
    </dgm:pt>
    <dgm:pt modelId="{E4583F6D-7B20-442E-B811-8B653FC19641}" type="pres">
      <dgm:prSet presAssocID="{3CDD3ED6-AA02-41C2-BDC4-AD7467832B42}" presName="vert0" presStyleCnt="0">
        <dgm:presLayoutVars>
          <dgm:dir/>
          <dgm:animOne val="branch"/>
          <dgm:animLvl val="lvl"/>
        </dgm:presLayoutVars>
      </dgm:prSet>
      <dgm:spPr/>
      <dgm:t>
        <a:bodyPr/>
        <a:lstStyle/>
        <a:p>
          <a:endParaRPr lang="en-US"/>
        </a:p>
      </dgm:t>
    </dgm:pt>
    <dgm:pt modelId="{13598F6C-E2BF-4751-AA9E-42AF233366C8}" type="pres">
      <dgm:prSet presAssocID="{46205F20-8796-4DA2-9F91-F09655E6A5FC}" presName="thickLine" presStyleLbl="alignNode1" presStyleIdx="0" presStyleCnt="3"/>
      <dgm:spPr/>
    </dgm:pt>
    <dgm:pt modelId="{0D56F41D-531E-46CE-AAA8-AA433DEDF6F7}" type="pres">
      <dgm:prSet presAssocID="{46205F20-8796-4DA2-9F91-F09655E6A5FC}" presName="horz1" presStyleCnt="0"/>
      <dgm:spPr/>
    </dgm:pt>
    <dgm:pt modelId="{43583A93-53DB-4958-B5CE-DFAF878D9BF5}" type="pres">
      <dgm:prSet presAssocID="{46205F20-8796-4DA2-9F91-F09655E6A5FC}" presName="tx1" presStyleLbl="revTx" presStyleIdx="0" presStyleCnt="6"/>
      <dgm:spPr/>
      <dgm:t>
        <a:bodyPr/>
        <a:lstStyle/>
        <a:p>
          <a:endParaRPr lang="en-US"/>
        </a:p>
      </dgm:t>
    </dgm:pt>
    <dgm:pt modelId="{60639113-7CE2-4CFF-AEC6-A1CE37FC5793}" type="pres">
      <dgm:prSet presAssocID="{46205F20-8796-4DA2-9F91-F09655E6A5FC}" presName="vert1" presStyleCnt="0"/>
      <dgm:spPr/>
    </dgm:pt>
    <dgm:pt modelId="{BDBF22D7-8CE7-4919-844E-36FF3BCFDAC4}" type="pres">
      <dgm:prSet presAssocID="{DE4DF6E8-4381-4B58-9FAA-2620525E77CB}" presName="vertSpace2a" presStyleCnt="0"/>
      <dgm:spPr/>
    </dgm:pt>
    <dgm:pt modelId="{6008DB82-226F-43C6-A900-ABF72E4F6C55}" type="pres">
      <dgm:prSet presAssocID="{DE4DF6E8-4381-4B58-9FAA-2620525E77CB}" presName="horz2" presStyleCnt="0"/>
      <dgm:spPr/>
    </dgm:pt>
    <dgm:pt modelId="{F919D539-1FB7-4590-A8C9-1EFC23E16599}" type="pres">
      <dgm:prSet presAssocID="{DE4DF6E8-4381-4B58-9FAA-2620525E77CB}" presName="horzSpace2" presStyleCnt="0"/>
      <dgm:spPr/>
    </dgm:pt>
    <dgm:pt modelId="{E75912C3-1A76-4B77-B123-9868F6F33A8A}" type="pres">
      <dgm:prSet presAssocID="{DE4DF6E8-4381-4B58-9FAA-2620525E77CB}" presName="tx2" presStyleLbl="revTx" presStyleIdx="1" presStyleCnt="6"/>
      <dgm:spPr/>
      <dgm:t>
        <a:bodyPr/>
        <a:lstStyle/>
        <a:p>
          <a:endParaRPr lang="en-US"/>
        </a:p>
      </dgm:t>
    </dgm:pt>
    <dgm:pt modelId="{70794ADD-3798-4EF8-9D7C-A726B32C04C6}" type="pres">
      <dgm:prSet presAssocID="{DE4DF6E8-4381-4B58-9FAA-2620525E77CB}" presName="vert2" presStyleCnt="0"/>
      <dgm:spPr/>
    </dgm:pt>
    <dgm:pt modelId="{1B8BB955-11CE-4ABB-A34A-5856918E536D}" type="pres">
      <dgm:prSet presAssocID="{DE4DF6E8-4381-4B58-9FAA-2620525E77CB}" presName="thinLine2b" presStyleLbl="callout" presStyleIdx="0" presStyleCnt="3"/>
      <dgm:spPr/>
    </dgm:pt>
    <dgm:pt modelId="{E9324D3A-3B17-46C9-8CE5-E2A748681818}" type="pres">
      <dgm:prSet presAssocID="{DE4DF6E8-4381-4B58-9FAA-2620525E77CB}" presName="vertSpace2b" presStyleCnt="0"/>
      <dgm:spPr/>
    </dgm:pt>
    <dgm:pt modelId="{53C725E6-3504-42E5-BD41-E3FE01AD9A13}" type="pres">
      <dgm:prSet presAssocID="{37F6A5B3-C1BE-4C3F-A81E-197EDA9F0600}" presName="thickLine" presStyleLbl="alignNode1" presStyleIdx="1" presStyleCnt="3"/>
      <dgm:spPr/>
    </dgm:pt>
    <dgm:pt modelId="{349EF664-CE53-46EC-BA16-0B20C4ECFB3A}" type="pres">
      <dgm:prSet presAssocID="{37F6A5B3-C1BE-4C3F-A81E-197EDA9F0600}" presName="horz1" presStyleCnt="0"/>
      <dgm:spPr/>
    </dgm:pt>
    <dgm:pt modelId="{593126F4-EC1A-4323-9AB5-7E1599DA84ED}" type="pres">
      <dgm:prSet presAssocID="{37F6A5B3-C1BE-4C3F-A81E-197EDA9F0600}" presName="tx1" presStyleLbl="revTx" presStyleIdx="2" presStyleCnt="6"/>
      <dgm:spPr/>
      <dgm:t>
        <a:bodyPr/>
        <a:lstStyle/>
        <a:p>
          <a:endParaRPr lang="en-US"/>
        </a:p>
      </dgm:t>
    </dgm:pt>
    <dgm:pt modelId="{3DCA1F82-0196-451D-AAED-BF0DC60CADBA}" type="pres">
      <dgm:prSet presAssocID="{37F6A5B3-C1BE-4C3F-A81E-197EDA9F0600}" presName="vert1" presStyleCnt="0"/>
      <dgm:spPr/>
    </dgm:pt>
    <dgm:pt modelId="{7E858CAE-4095-4CA8-B8CE-10FE5790577E}" type="pres">
      <dgm:prSet presAssocID="{2F41FDC6-9E7E-4DA2-87DB-852ABCE9249B}" presName="vertSpace2a" presStyleCnt="0"/>
      <dgm:spPr/>
    </dgm:pt>
    <dgm:pt modelId="{D275F6A7-A1A6-463C-85D4-40A8916E0E0B}" type="pres">
      <dgm:prSet presAssocID="{2F41FDC6-9E7E-4DA2-87DB-852ABCE9249B}" presName="horz2" presStyleCnt="0"/>
      <dgm:spPr/>
    </dgm:pt>
    <dgm:pt modelId="{7E6FE8C1-4AA4-4F7A-9FE9-948A0C2E22BA}" type="pres">
      <dgm:prSet presAssocID="{2F41FDC6-9E7E-4DA2-87DB-852ABCE9249B}" presName="horzSpace2" presStyleCnt="0"/>
      <dgm:spPr/>
    </dgm:pt>
    <dgm:pt modelId="{3B6BE37A-F544-47BC-927B-68DBD3B717EF}" type="pres">
      <dgm:prSet presAssocID="{2F41FDC6-9E7E-4DA2-87DB-852ABCE9249B}" presName="tx2" presStyleLbl="revTx" presStyleIdx="3" presStyleCnt="6"/>
      <dgm:spPr/>
      <dgm:t>
        <a:bodyPr/>
        <a:lstStyle/>
        <a:p>
          <a:endParaRPr lang="en-US"/>
        </a:p>
      </dgm:t>
    </dgm:pt>
    <dgm:pt modelId="{391F5788-5EBA-4AE3-A5A1-81349170B9D8}" type="pres">
      <dgm:prSet presAssocID="{2F41FDC6-9E7E-4DA2-87DB-852ABCE9249B}" presName="vert2" presStyleCnt="0"/>
      <dgm:spPr/>
    </dgm:pt>
    <dgm:pt modelId="{FA46FC88-DF08-411E-908E-23227A6D7E47}" type="pres">
      <dgm:prSet presAssocID="{2F41FDC6-9E7E-4DA2-87DB-852ABCE9249B}" presName="thinLine2b" presStyleLbl="callout" presStyleIdx="1" presStyleCnt="3"/>
      <dgm:spPr/>
    </dgm:pt>
    <dgm:pt modelId="{6D5A9C18-B37E-4B62-A6F1-0FA14E2DA8EC}" type="pres">
      <dgm:prSet presAssocID="{2F41FDC6-9E7E-4DA2-87DB-852ABCE9249B}" presName="vertSpace2b" presStyleCnt="0"/>
      <dgm:spPr/>
    </dgm:pt>
    <dgm:pt modelId="{E0625358-1350-4422-9578-70A9B828BD0D}" type="pres">
      <dgm:prSet presAssocID="{FF676B0B-D5A1-4C2D-99A6-215B95CBE135}" presName="thickLine" presStyleLbl="alignNode1" presStyleIdx="2" presStyleCnt="3"/>
      <dgm:spPr/>
    </dgm:pt>
    <dgm:pt modelId="{33567EDA-1411-4FAE-B138-9508E2E84FCB}" type="pres">
      <dgm:prSet presAssocID="{FF676B0B-D5A1-4C2D-99A6-215B95CBE135}" presName="horz1" presStyleCnt="0"/>
      <dgm:spPr/>
    </dgm:pt>
    <dgm:pt modelId="{75226CE0-0B74-432B-95B1-12A72421A830}" type="pres">
      <dgm:prSet presAssocID="{FF676B0B-D5A1-4C2D-99A6-215B95CBE135}" presName="tx1" presStyleLbl="revTx" presStyleIdx="4" presStyleCnt="6"/>
      <dgm:spPr/>
      <dgm:t>
        <a:bodyPr/>
        <a:lstStyle/>
        <a:p>
          <a:endParaRPr lang="en-US"/>
        </a:p>
      </dgm:t>
    </dgm:pt>
    <dgm:pt modelId="{70FBC9CC-6518-4A88-9DF6-6CEB23BFA79A}" type="pres">
      <dgm:prSet presAssocID="{FF676B0B-D5A1-4C2D-99A6-215B95CBE135}" presName="vert1" presStyleCnt="0"/>
      <dgm:spPr/>
    </dgm:pt>
    <dgm:pt modelId="{BD1EC927-5F39-4ED8-AB47-294908E5626F}" type="pres">
      <dgm:prSet presAssocID="{8BEE2D75-B2FE-4738-988F-9BC1BA6B7464}" presName="vertSpace2a" presStyleCnt="0"/>
      <dgm:spPr/>
    </dgm:pt>
    <dgm:pt modelId="{41A85590-CAD4-4E20-84CC-74461B76E670}" type="pres">
      <dgm:prSet presAssocID="{8BEE2D75-B2FE-4738-988F-9BC1BA6B7464}" presName="horz2" presStyleCnt="0"/>
      <dgm:spPr/>
    </dgm:pt>
    <dgm:pt modelId="{658CC08F-AD3E-4815-8DBE-22F6940FD7DA}" type="pres">
      <dgm:prSet presAssocID="{8BEE2D75-B2FE-4738-988F-9BC1BA6B7464}" presName="horzSpace2" presStyleCnt="0"/>
      <dgm:spPr/>
    </dgm:pt>
    <dgm:pt modelId="{BA292287-2F2D-4F47-9E45-CA599918F9B5}" type="pres">
      <dgm:prSet presAssocID="{8BEE2D75-B2FE-4738-988F-9BC1BA6B7464}" presName="tx2" presStyleLbl="revTx" presStyleIdx="5" presStyleCnt="6"/>
      <dgm:spPr/>
      <dgm:t>
        <a:bodyPr/>
        <a:lstStyle/>
        <a:p>
          <a:endParaRPr lang="en-US"/>
        </a:p>
      </dgm:t>
    </dgm:pt>
    <dgm:pt modelId="{2CE3633B-1C59-42ED-B720-C8E443C22E94}" type="pres">
      <dgm:prSet presAssocID="{8BEE2D75-B2FE-4738-988F-9BC1BA6B7464}" presName="vert2" presStyleCnt="0"/>
      <dgm:spPr/>
    </dgm:pt>
    <dgm:pt modelId="{7343FDAE-81DE-4716-9840-05871933157C}" type="pres">
      <dgm:prSet presAssocID="{8BEE2D75-B2FE-4738-988F-9BC1BA6B7464}" presName="thinLine2b" presStyleLbl="callout" presStyleIdx="2" presStyleCnt="3"/>
      <dgm:spPr/>
    </dgm:pt>
    <dgm:pt modelId="{B4CC510A-979B-485F-9C66-20EF9B135A4B}" type="pres">
      <dgm:prSet presAssocID="{8BEE2D75-B2FE-4738-988F-9BC1BA6B7464}" presName="vertSpace2b" presStyleCnt="0"/>
      <dgm:spPr/>
    </dgm:pt>
  </dgm:ptLst>
  <dgm:cxnLst>
    <dgm:cxn modelId="{F2C077E5-1005-439A-A4AA-D5A28BC6ABC0}" srcId="{3CDD3ED6-AA02-41C2-BDC4-AD7467832B42}" destId="{46205F20-8796-4DA2-9F91-F09655E6A5FC}" srcOrd="0" destOrd="0" parTransId="{D001CEFD-6F95-41D0-AEC0-8744978228AB}" sibTransId="{166BB388-4F0E-4C38-99B8-3E1EB47AE177}"/>
    <dgm:cxn modelId="{98234523-7178-47D7-ADC2-45F1F40D8E08}" type="presOf" srcId="{3CDD3ED6-AA02-41C2-BDC4-AD7467832B42}" destId="{E4583F6D-7B20-442E-B811-8B653FC19641}" srcOrd="0" destOrd="0" presId="urn:microsoft.com/office/officeart/2008/layout/LinedList"/>
    <dgm:cxn modelId="{DF83D050-88EB-4C8B-8C03-0168002E8C04}" srcId="{37F6A5B3-C1BE-4C3F-A81E-197EDA9F0600}" destId="{2F41FDC6-9E7E-4DA2-87DB-852ABCE9249B}" srcOrd="0" destOrd="0" parTransId="{9B66E0BC-AD6A-4876-81E1-1BA20FF7CDAF}" sibTransId="{D83FDFC0-39C8-46AE-8B32-997D7D6F986C}"/>
    <dgm:cxn modelId="{AE486B62-7387-4490-8C02-1EB825B9FDE8}" type="presOf" srcId="{8BEE2D75-B2FE-4738-988F-9BC1BA6B7464}" destId="{BA292287-2F2D-4F47-9E45-CA599918F9B5}" srcOrd="0" destOrd="0" presId="urn:microsoft.com/office/officeart/2008/layout/LinedList"/>
    <dgm:cxn modelId="{6F536397-3A0C-42EB-8BA2-E2FD37F06AEB}" type="presOf" srcId="{2F41FDC6-9E7E-4DA2-87DB-852ABCE9249B}" destId="{3B6BE37A-F544-47BC-927B-68DBD3B717EF}" srcOrd="0" destOrd="0" presId="urn:microsoft.com/office/officeart/2008/layout/LinedList"/>
    <dgm:cxn modelId="{768557D4-66B7-4E62-BB71-BC2C66118C67}" type="presOf" srcId="{DE4DF6E8-4381-4B58-9FAA-2620525E77CB}" destId="{E75912C3-1A76-4B77-B123-9868F6F33A8A}" srcOrd="0" destOrd="0" presId="urn:microsoft.com/office/officeart/2008/layout/LinedList"/>
    <dgm:cxn modelId="{2A66871F-D2A9-436A-A838-CCB81BC58844}" srcId="{3CDD3ED6-AA02-41C2-BDC4-AD7467832B42}" destId="{FF676B0B-D5A1-4C2D-99A6-215B95CBE135}" srcOrd="2" destOrd="0" parTransId="{54285D95-CA70-4F0B-B390-1E0D32DBFF1D}" sibTransId="{EEF9B1B8-D192-47D3-A1C3-205B480C9DE8}"/>
    <dgm:cxn modelId="{10852941-9D53-49BF-82CC-25926186B753}" srcId="{FF676B0B-D5A1-4C2D-99A6-215B95CBE135}" destId="{8BEE2D75-B2FE-4738-988F-9BC1BA6B7464}" srcOrd="0" destOrd="0" parTransId="{52BD2974-3AE6-4089-85AF-A77839FEA852}" sibTransId="{54273518-CB46-48EC-8BCB-BEC6A516E02E}"/>
    <dgm:cxn modelId="{B56F1DC9-2529-48E4-987D-8A316F9357F6}" type="presOf" srcId="{46205F20-8796-4DA2-9F91-F09655E6A5FC}" destId="{43583A93-53DB-4958-B5CE-DFAF878D9BF5}" srcOrd="0" destOrd="0" presId="urn:microsoft.com/office/officeart/2008/layout/LinedList"/>
    <dgm:cxn modelId="{D04DFCF4-05C8-48CB-A8DC-016DC49316EF}" type="presOf" srcId="{37F6A5B3-C1BE-4C3F-A81E-197EDA9F0600}" destId="{593126F4-EC1A-4323-9AB5-7E1599DA84ED}" srcOrd="0" destOrd="0" presId="urn:microsoft.com/office/officeart/2008/layout/LinedList"/>
    <dgm:cxn modelId="{A2F14BB0-FB3E-4F4E-80B0-BADE7B02194D}" srcId="{3CDD3ED6-AA02-41C2-BDC4-AD7467832B42}" destId="{37F6A5B3-C1BE-4C3F-A81E-197EDA9F0600}" srcOrd="1" destOrd="0" parTransId="{73E9D6E2-CB9C-48EE-9066-5F12EBB53BD3}" sibTransId="{368BFCF6-1DF8-4B18-BA74-2B2CDDA50318}"/>
    <dgm:cxn modelId="{0A56E6BB-41EA-4FC8-A299-44BF660A078D}" srcId="{46205F20-8796-4DA2-9F91-F09655E6A5FC}" destId="{DE4DF6E8-4381-4B58-9FAA-2620525E77CB}" srcOrd="0" destOrd="0" parTransId="{B694D579-006D-432B-80E4-F45BF35E1787}" sibTransId="{E4683DA5-410B-4A27-B6D6-F423889859B3}"/>
    <dgm:cxn modelId="{07110790-B739-47E9-A126-863298428819}" type="presOf" srcId="{FF676B0B-D5A1-4C2D-99A6-215B95CBE135}" destId="{75226CE0-0B74-432B-95B1-12A72421A830}" srcOrd="0" destOrd="0" presId="urn:microsoft.com/office/officeart/2008/layout/LinedList"/>
    <dgm:cxn modelId="{077FCE03-A942-488B-84A4-204FB284D45E}" type="presParOf" srcId="{E4583F6D-7B20-442E-B811-8B653FC19641}" destId="{13598F6C-E2BF-4751-AA9E-42AF233366C8}" srcOrd="0" destOrd="0" presId="urn:microsoft.com/office/officeart/2008/layout/LinedList"/>
    <dgm:cxn modelId="{8EBDA990-2FCF-41E9-B051-C983D6523D34}" type="presParOf" srcId="{E4583F6D-7B20-442E-B811-8B653FC19641}" destId="{0D56F41D-531E-46CE-AAA8-AA433DEDF6F7}" srcOrd="1" destOrd="0" presId="urn:microsoft.com/office/officeart/2008/layout/LinedList"/>
    <dgm:cxn modelId="{7EFF173A-E6C6-4C52-BCA9-03FB94DD0DCA}" type="presParOf" srcId="{0D56F41D-531E-46CE-AAA8-AA433DEDF6F7}" destId="{43583A93-53DB-4958-B5CE-DFAF878D9BF5}" srcOrd="0" destOrd="0" presId="urn:microsoft.com/office/officeart/2008/layout/LinedList"/>
    <dgm:cxn modelId="{2E493223-BABD-43E8-B6E4-3BF38DFCECB8}" type="presParOf" srcId="{0D56F41D-531E-46CE-AAA8-AA433DEDF6F7}" destId="{60639113-7CE2-4CFF-AEC6-A1CE37FC5793}" srcOrd="1" destOrd="0" presId="urn:microsoft.com/office/officeart/2008/layout/LinedList"/>
    <dgm:cxn modelId="{14DDFDB9-C310-46EF-8B74-99CF59DD2B79}" type="presParOf" srcId="{60639113-7CE2-4CFF-AEC6-A1CE37FC5793}" destId="{BDBF22D7-8CE7-4919-844E-36FF3BCFDAC4}" srcOrd="0" destOrd="0" presId="urn:microsoft.com/office/officeart/2008/layout/LinedList"/>
    <dgm:cxn modelId="{92947D8E-77B7-4703-8AA5-F67072EAC177}" type="presParOf" srcId="{60639113-7CE2-4CFF-AEC6-A1CE37FC5793}" destId="{6008DB82-226F-43C6-A900-ABF72E4F6C55}" srcOrd="1" destOrd="0" presId="urn:microsoft.com/office/officeart/2008/layout/LinedList"/>
    <dgm:cxn modelId="{03196DF0-9D80-48D8-96C6-D41F3063AD41}" type="presParOf" srcId="{6008DB82-226F-43C6-A900-ABF72E4F6C55}" destId="{F919D539-1FB7-4590-A8C9-1EFC23E16599}" srcOrd="0" destOrd="0" presId="urn:microsoft.com/office/officeart/2008/layout/LinedList"/>
    <dgm:cxn modelId="{EE60FBBB-996E-4423-95D9-9B235B0A63D2}" type="presParOf" srcId="{6008DB82-226F-43C6-A900-ABF72E4F6C55}" destId="{E75912C3-1A76-4B77-B123-9868F6F33A8A}" srcOrd="1" destOrd="0" presId="urn:microsoft.com/office/officeart/2008/layout/LinedList"/>
    <dgm:cxn modelId="{A7EE8E2D-58F4-4C1F-ACED-033376A3A98F}" type="presParOf" srcId="{6008DB82-226F-43C6-A900-ABF72E4F6C55}" destId="{70794ADD-3798-4EF8-9D7C-A726B32C04C6}" srcOrd="2" destOrd="0" presId="urn:microsoft.com/office/officeart/2008/layout/LinedList"/>
    <dgm:cxn modelId="{985FDE14-54F1-49CC-A32A-34C16C54907E}" type="presParOf" srcId="{60639113-7CE2-4CFF-AEC6-A1CE37FC5793}" destId="{1B8BB955-11CE-4ABB-A34A-5856918E536D}" srcOrd="2" destOrd="0" presId="urn:microsoft.com/office/officeart/2008/layout/LinedList"/>
    <dgm:cxn modelId="{8681D10A-32D3-4B42-90A5-5156D58D1492}" type="presParOf" srcId="{60639113-7CE2-4CFF-AEC6-A1CE37FC5793}" destId="{E9324D3A-3B17-46C9-8CE5-E2A748681818}" srcOrd="3" destOrd="0" presId="urn:microsoft.com/office/officeart/2008/layout/LinedList"/>
    <dgm:cxn modelId="{B02FB789-775B-4ED8-BEFB-64747A1D89CE}" type="presParOf" srcId="{E4583F6D-7B20-442E-B811-8B653FC19641}" destId="{53C725E6-3504-42E5-BD41-E3FE01AD9A13}" srcOrd="2" destOrd="0" presId="urn:microsoft.com/office/officeart/2008/layout/LinedList"/>
    <dgm:cxn modelId="{C582B015-696B-4873-8BBE-FE145D5500FD}" type="presParOf" srcId="{E4583F6D-7B20-442E-B811-8B653FC19641}" destId="{349EF664-CE53-46EC-BA16-0B20C4ECFB3A}" srcOrd="3" destOrd="0" presId="urn:microsoft.com/office/officeart/2008/layout/LinedList"/>
    <dgm:cxn modelId="{860C76C0-A0E8-4F0E-B6B5-4AC4E6C345E4}" type="presParOf" srcId="{349EF664-CE53-46EC-BA16-0B20C4ECFB3A}" destId="{593126F4-EC1A-4323-9AB5-7E1599DA84ED}" srcOrd="0" destOrd="0" presId="urn:microsoft.com/office/officeart/2008/layout/LinedList"/>
    <dgm:cxn modelId="{A721D54C-12CA-4540-93ED-A734371C257A}" type="presParOf" srcId="{349EF664-CE53-46EC-BA16-0B20C4ECFB3A}" destId="{3DCA1F82-0196-451D-AAED-BF0DC60CADBA}" srcOrd="1" destOrd="0" presId="urn:microsoft.com/office/officeart/2008/layout/LinedList"/>
    <dgm:cxn modelId="{1E49FAB7-17F7-4133-BB30-60DADEAD3F23}" type="presParOf" srcId="{3DCA1F82-0196-451D-AAED-BF0DC60CADBA}" destId="{7E858CAE-4095-4CA8-B8CE-10FE5790577E}" srcOrd="0" destOrd="0" presId="urn:microsoft.com/office/officeart/2008/layout/LinedList"/>
    <dgm:cxn modelId="{A9617798-BC6C-466D-B210-F0F4B52DBFF7}" type="presParOf" srcId="{3DCA1F82-0196-451D-AAED-BF0DC60CADBA}" destId="{D275F6A7-A1A6-463C-85D4-40A8916E0E0B}" srcOrd="1" destOrd="0" presId="urn:microsoft.com/office/officeart/2008/layout/LinedList"/>
    <dgm:cxn modelId="{E8361650-0089-4205-9305-78F58CF49C4A}" type="presParOf" srcId="{D275F6A7-A1A6-463C-85D4-40A8916E0E0B}" destId="{7E6FE8C1-4AA4-4F7A-9FE9-948A0C2E22BA}" srcOrd="0" destOrd="0" presId="urn:microsoft.com/office/officeart/2008/layout/LinedList"/>
    <dgm:cxn modelId="{7B63F768-A401-4E97-8E73-F29E2B8C1E41}" type="presParOf" srcId="{D275F6A7-A1A6-463C-85D4-40A8916E0E0B}" destId="{3B6BE37A-F544-47BC-927B-68DBD3B717EF}" srcOrd="1" destOrd="0" presId="urn:microsoft.com/office/officeart/2008/layout/LinedList"/>
    <dgm:cxn modelId="{D0FD7979-70AA-4E08-B67F-213B47D2574B}" type="presParOf" srcId="{D275F6A7-A1A6-463C-85D4-40A8916E0E0B}" destId="{391F5788-5EBA-4AE3-A5A1-81349170B9D8}" srcOrd="2" destOrd="0" presId="urn:microsoft.com/office/officeart/2008/layout/LinedList"/>
    <dgm:cxn modelId="{372EB281-6569-4529-9136-F79EDE304806}" type="presParOf" srcId="{3DCA1F82-0196-451D-AAED-BF0DC60CADBA}" destId="{FA46FC88-DF08-411E-908E-23227A6D7E47}" srcOrd="2" destOrd="0" presId="urn:microsoft.com/office/officeart/2008/layout/LinedList"/>
    <dgm:cxn modelId="{DAF4FFE3-2892-4FF9-878D-0D12088518D7}" type="presParOf" srcId="{3DCA1F82-0196-451D-AAED-BF0DC60CADBA}" destId="{6D5A9C18-B37E-4B62-A6F1-0FA14E2DA8EC}" srcOrd="3" destOrd="0" presId="urn:microsoft.com/office/officeart/2008/layout/LinedList"/>
    <dgm:cxn modelId="{F0120848-7904-42DD-9CD5-56E81B80BE6E}" type="presParOf" srcId="{E4583F6D-7B20-442E-B811-8B653FC19641}" destId="{E0625358-1350-4422-9578-70A9B828BD0D}" srcOrd="4" destOrd="0" presId="urn:microsoft.com/office/officeart/2008/layout/LinedList"/>
    <dgm:cxn modelId="{3343743C-E323-4DC6-B206-EE43A64CF547}" type="presParOf" srcId="{E4583F6D-7B20-442E-B811-8B653FC19641}" destId="{33567EDA-1411-4FAE-B138-9508E2E84FCB}" srcOrd="5" destOrd="0" presId="urn:microsoft.com/office/officeart/2008/layout/LinedList"/>
    <dgm:cxn modelId="{4037F29A-074B-4DA1-BFF5-A822073428EF}" type="presParOf" srcId="{33567EDA-1411-4FAE-B138-9508E2E84FCB}" destId="{75226CE0-0B74-432B-95B1-12A72421A830}" srcOrd="0" destOrd="0" presId="urn:microsoft.com/office/officeart/2008/layout/LinedList"/>
    <dgm:cxn modelId="{1C1B67DA-F219-46EE-8CC9-82BC787F552F}" type="presParOf" srcId="{33567EDA-1411-4FAE-B138-9508E2E84FCB}" destId="{70FBC9CC-6518-4A88-9DF6-6CEB23BFA79A}" srcOrd="1" destOrd="0" presId="urn:microsoft.com/office/officeart/2008/layout/LinedList"/>
    <dgm:cxn modelId="{25AA2B4D-70FA-4B2D-A756-72310693F1D7}" type="presParOf" srcId="{70FBC9CC-6518-4A88-9DF6-6CEB23BFA79A}" destId="{BD1EC927-5F39-4ED8-AB47-294908E5626F}" srcOrd="0" destOrd="0" presId="urn:microsoft.com/office/officeart/2008/layout/LinedList"/>
    <dgm:cxn modelId="{E1F070F0-9AA0-4EB4-96C4-000C917509BC}" type="presParOf" srcId="{70FBC9CC-6518-4A88-9DF6-6CEB23BFA79A}" destId="{41A85590-CAD4-4E20-84CC-74461B76E670}" srcOrd="1" destOrd="0" presId="urn:microsoft.com/office/officeart/2008/layout/LinedList"/>
    <dgm:cxn modelId="{B33D6970-E8E6-4ECA-A1EB-C38B2072CE44}" type="presParOf" srcId="{41A85590-CAD4-4E20-84CC-74461B76E670}" destId="{658CC08F-AD3E-4815-8DBE-22F6940FD7DA}" srcOrd="0" destOrd="0" presId="urn:microsoft.com/office/officeart/2008/layout/LinedList"/>
    <dgm:cxn modelId="{AC485607-A51D-417E-973D-63D73F7415FB}" type="presParOf" srcId="{41A85590-CAD4-4E20-84CC-74461B76E670}" destId="{BA292287-2F2D-4F47-9E45-CA599918F9B5}" srcOrd="1" destOrd="0" presId="urn:microsoft.com/office/officeart/2008/layout/LinedList"/>
    <dgm:cxn modelId="{80D84C72-349C-403A-BE3D-12B37A599253}" type="presParOf" srcId="{41A85590-CAD4-4E20-84CC-74461B76E670}" destId="{2CE3633B-1C59-42ED-B720-C8E443C22E94}" srcOrd="2" destOrd="0" presId="urn:microsoft.com/office/officeart/2008/layout/LinedList"/>
    <dgm:cxn modelId="{40184BF2-4137-483C-BAF1-25EBC0BF7DE1}" type="presParOf" srcId="{70FBC9CC-6518-4A88-9DF6-6CEB23BFA79A}" destId="{7343FDAE-81DE-4716-9840-05871933157C}" srcOrd="2" destOrd="0" presId="urn:microsoft.com/office/officeart/2008/layout/LinedList"/>
    <dgm:cxn modelId="{A8E44CF0-E67A-4A9D-8831-FA1F296DDC0F}" type="presParOf" srcId="{70FBC9CC-6518-4A88-9DF6-6CEB23BFA79A}" destId="{B4CC510A-979B-485F-9C66-20EF9B135A4B}"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88BE8C-C8D5-44E4-A8AF-21D74F2EC32B}" type="doc">
      <dgm:prSet loTypeId="urn:microsoft.com/office/officeart/2005/8/layout/chevron1" loCatId="process" qsTypeId="urn:microsoft.com/office/officeart/2005/8/quickstyle/simple1" qsCatId="simple" csTypeId="urn:microsoft.com/office/officeart/2005/8/colors/accent1_1" csCatId="accent1" phldr="1"/>
      <dgm:spPr/>
      <dgm:t>
        <a:bodyPr/>
        <a:lstStyle/>
        <a:p>
          <a:endParaRPr lang="ru-RU"/>
        </a:p>
      </dgm:t>
    </dgm:pt>
    <dgm:pt modelId="{683D5958-18C3-4CED-AA9A-7DDAF8E3B66F}">
      <dgm:prSet phldrT="[Text]" custT="1"/>
      <dgm:spPr/>
      <dgm:t>
        <a:bodyPr/>
        <a:lstStyle/>
        <a:p>
          <a:r>
            <a:rPr lang="en-US" sz="1800" b="1" dirty="0" smtClean="0">
              <a:effectLst/>
              <a:latin typeface="Arial"/>
              <a:ea typeface="PMingLiU"/>
              <a:cs typeface="Times New Roman"/>
            </a:rPr>
            <a:t>May-June 2017</a:t>
          </a:r>
          <a:endParaRPr lang="en-US" sz="1800" b="1" dirty="0"/>
        </a:p>
      </dgm:t>
    </dgm:pt>
    <dgm:pt modelId="{5A1F3C53-7CBA-4E93-8C12-A3165F87759A}" type="parTrans" cxnId="{E0BD566B-1757-455C-B126-B9ABFD060568}">
      <dgm:prSet/>
      <dgm:spPr/>
      <dgm:t>
        <a:bodyPr/>
        <a:lstStyle/>
        <a:p>
          <a:endParaRPr lang="en-US"/>
        </a:p>
      </dgm:t>
    </dgm:pt>
    <dgm:pt modelId="{0C7286D4-B467-402E-9475-3657F0F1EFE2}" type="sibTrans" cxnId="{E0BD566B-1757-455C-B126-B9ABFD060568}">
      <dgm:prSet/>
      <dgm:spPr/>
      <dgm:t>
        <a:bodyPr/>
        <a:lstStyle/>
        <a:p>
          <a:endParaRPr lang="en-US"/>
        </a:p>
      </dgm:t>
    </dgm:pt>
    <dgm:pt modelId="{1023504F-1185-40CE-B193-51525BF203D7}">
      <dgm:prSet phldrT="[Text]" custT="1"/>
      <dgm:spPr/>
      <dgm:t>
        <a:bodyPr/>
        <a:lstStyle/>
        <a:p>
          <a:r>
            <a:rPr lang="en-US" sz="1800" b="1" dirty="0" smtClean="0">
              <a:effectLst/>
              <a:latin typeface="Arial"/>
              <a:ea typeface="PMingLiU"/>
              <a:cs typeface="Times New Roman"/>
            </a:rPr>
            <a:t>October  2017</a:t>
          </a:r>
          <a:endParaRPr lang="en-US" sz="1800" b="1" dirty="0">
            <a:effectLst/>
            <a:latin typeface="Arial"/>
            <a:ea typeface="PMingLiU"/>
            <a:cs typeface="Times New Roman"/>
          </a:endParaRPr>
        </a:p>
      </dgm:t>
    </dgm:pt>
    <dgm:pt modelId="{49D397A4-3647-447B-A0A9-38431891ADB5}" type="parTrans" cxnId="{F7EB8CF8-186B-435C-A8FB-1256FA0CBF42}">
      <dgm:prSet/>
      <dgm:spPr/>
      <dgm:t>
        <a:bodyPr/>
        <a:lstStyle/>
        <a:p>
          <a:endParaRPr lang="en-US"/>
        </a:p>
      </dgm:t>
    </dgm:pt>
    <dgm:pt modelId="{57152AEA-E2BC-4ACA-96A3-B94E5CA63028}" type="sibTrans" cxnId="{F7EB8CF8-186B-435C-A8FB-1256FA0CBF42}">
      <dgm:prSet/>
      <dgm:spPr/>
      <dgm:t>
        <a:bodyPr/>
        <a:lstStyle/>
        <a:p>
          <a:endParaRPr lang="en-US"/>
        </a:p>
      </dgm:t>
    </dgm:pt>
    <dgm:pt modelId="{864214D5-B727-46E0-8399-E820A7AF6040}">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1800" b="1" dirty="0" smtClean="0">
              <a:effectLst/>
              <a:latin typeface="Arial"/>
              <a:ea typeface="PMingLiU"/>
              <a:cs typeface="Times New Roman"/>
            </a:rPr>
            <a:t>May 2018</a:t>
          </a:r>
          <a:endParaRPr lang="en-US" sz="1800" b="1" dirty="0">
            <a:effectLst/>
            <a:latin typeface="Arial"/>
            <a:ea typeface="PMingLiU"/>
            <a:cs typeface="Times New Roman"/>
          </a:endParaRPr>
        </a:p>
      </dgm:t>
    </dgm:pt>
    <dgm:pt modelId="{6B315955-EAE5-459D-8B31-06EAF1FDD885}" type="parTrans" cxnId="{E9C06B83-8276-47AB-8F06-906EFE652E94}">
      <dgm:prSet/>
      <dgm:spPr/>
      <dgm:t>
        <a:bodyPr/>
        <a:lstStyle/>
        <a:p>
          <a:endParaRPr lang="en-US"/>
        </a:p>
      </dgm:t>
    </dgm:pt>
    <dgm:pt modelId="{558E383D-0360-4D49-B385-502B9FA3E1A1}" type="sibTrans" cxnId="{E9C06B83-8276-47AB-8F06-906EFE652E94}">
      <dgm:prSet/>
      <dgm:spPr/>
      <dgm:t>
        <a:bodyPr/>
        <a:lstStyle/>
        <a:p>
          <a:endParaRPr lang="en-US"/>
        </a:p>
      </dgm:t>
    </dgm:pt>
    <dgm:pt modelId="{D229C343-CACA-4BBF-BF61-E28F2DFFDDBC}">
      <dgm:prSet phldrT="[Text]" custT="1"/>
      <dgm:spPr/>
      <dgm:t>
        <a:bodyPr/>
        <a:lstStyle/>
        <a:p>
          <a:r>
            <a:rPr lang="en-US" sz="1800" b="1" dirty="0" smtClean="0">
              <a:effectLst/>
              <a:latin typeface="Arial"/>
              <a:ea typeface="PMingLiU"/>
              <a:cs typeface="Times New Roman"/>
            </a:rPr>
            <a:t>August </a:t>
          </a:r>
        </a:p>
        <a:p>
          <a:r>
            <a:rPr lang="en-US" sz="1800" b="1" dirty="0" smtClean="0">
              <a:effectLst/>
              <a:latin typeface="Arial"/>
              <a:ea typeface="PMingLiU"/>
              <a:cs typeface="Times New Roman"/>
            </a:rPr>
            <a:t>2018</a:t>
          </a:r>
          <a:endParaRPr lang="en-US" sz="1800" b="1" dirty="0">
            <a:effectLst/>
            <a:latin typeface="Arial"/>
            <a:ea typeface="PMingLiU"/>
            <a:cs typeface="Times New Roman"/>
          </a:endParaRPr>
        </a:p>
      </dgm:t>
    </dgm:pt>
    <dgm:pt modelId="{C4EE1C01-413D-4EEA-A4A5-ABE110B166FD}" type="parTrans" cxnId="{9209E43C-B87D-48E3-A04A-4308AFABDC84}">
      <dgm:prSet/>
      <dgm:spPr/>
      <dgm:t>
        <a:bodyPr/>
        <a:lstStyle/>
        <a:p>
          <a:endParaRPr lang="en-US"/>
        </a:p>
      </dgm:t>
    </dgm:pt>
    <dgm:pt modelId="{DE70505A-B689-48D3-AB65-ABDBEE528335}" type="sibTrans" cxnId="{9209E43C-B87D-48E3-A04A-4308AFABDC84}">
      <dgm:prSet/>
      <dgm:spPr/>
      <dgm:t>
        <a:bodyPr/>
        <a:lstStyle/>
        <a:p>
          <a:endParaRPr lang="en-US"/>
        </a:p>
      </dgm:t>
    </dgm:pt>
    <dgm:pt modelId="{991FD9C5-3D4A-48A8-9CB8-43879F391D12}" type="pres">
      <dgm:prSet presAssocID="{0B88BE8C-C8D5-44E4-A8AF-21D74F2EC32B}" presName="Name0" presStyleCnt="0">
        <dgm:presLayoutVars>
          <dgm:dir/>
          <dgm:animLvl val="lvl"/>
          <dgm:resizeHandles val="exact"/>
        </dgm:presLayoutVars>
      </dgm:prSet>
      <dgm:spPr/>
      <dgm:t>
        <a:bodyPr/>
        <a:lstStyle/>
        <a:p>
          <a:endParaRPr lang="ru-RU"/>
        </a:p>
      </dgm:t>
    </dgm:pt>
    <dgm:pt modelId="{1FA1EFC2-F912-4C25-8C8A-EBCAE6AD322F}" type="pres">
      <dgm:prSet presAssocID="{683D5958-18C3-4CED-AA9A-7DDAF8E3B66F}" presName="parTxOnly" presStyleLbl="node1" presStyleIdx="0" presStyleCnt="4" custScaleX="134210" custScaleY="133273" custLinFactNeighborX="4761" custLinFactNeighborY="59092">
        <dgm:presLayoutVars>
          <dgm:chMax val="0"/>
          <dgm:chPref val="0"/>
          <dgm:bulletEnabled val="1"/>
        </dgm:presLayoutVars>
      </dgm:prSet>
      <dgm:spPr/>
      <dgm:t>
        <a:bodyPr/>
        <a:lstStyle/>
        <a:p>
          <a:endParaRPr lang="en-US"/>
        </a:p>
      </dgm:t>
    </dgm:pt>
    <dgm:pt modelId="{FDADC807-1274-48AE-BD3A-D055A55EA019}" type="pres">
      <dgm:prSet presAssocID="{0C7286D4-B467-402E-9475-3657F0F1EFE2}" presName="parTxOnlySpace" presStyleCnt="0"/>
      <dgm:spPr/>
      <dgm:t>
        <a:bodyPr/>
        <a:lstStyle/>
        <a:p>
          <a:endParaRPr lang="en-US"/>
        </a:p>
      </dgm:t>
    </dgm:pt>
    <dgm:pt modelId="{6109819E-36CC-4DEF-B3A5-3486A451AB79}" type="pres">
      <dgm:prSet presAssocID="{1023504F-1185-40CE-B193-51525BF203D7}" presName="parTxOnly" presStyleLbl="node1" presStyleIdx="1" presStyleCnt="4" custScaleX="151871" custScaleY="133273" custLinFactX="-5651" custLinFactNeighborX="-100000" custLinFactNeighborY="59092">
        <dgm:presLayoutVars>
          <dgm:chMax val="0"/>
          <dgm:chPref val="0"/>
          <dgm:bulletEnabled val="1"/>
        </dgm:presLayoutVars>
      </dgm:prSet>
      <dgm:spPr/>
      <dgm:t>
        <a:bodyPr/>
        <a:lstStyle/>
        <a:p>
          <a:endParaRPr lang="en-US"/>
        </a:p>
      </dgm:t>
    </dgm:pt>
    <dgm:pt modelId="{41841703-4E08-4465-84C8-F6C888A6B8BD}" type="pres">
      <dgm:prSet presAssocID="{57152AEA-E2BC-4ACA-96A3-B94E5CA63028}" presName="parTxOnlySpace" presStyleCnt="0"/>
      <dgm:spPr/>
      <dgm:t>
        <a:bodyPr/>
        <a:lstStyle/>
        <a:p>
          <a:endParaRPr lang="en-US"/>
        </a:p>
      </dgm:t>
    </dgm:pt>
    <dgm:pt modelId="{9DA09318-F0EA-4E9A-8670-2417365DFC71}" type="pres">
      <dgm:prSet presAssocID="{864214D5-B727-46E0-8399-E820A7AF6040}" presName="parTxOnly" presStyleLbl="node1" presStyleIdx="2" presStyleCnt="4" custScaleX="148443" custScaleY="133273" custLinFactX="-21537" custLinFactNeighborX="-100000" custLinFactNeighborY="59092">
        <dgm:presLayoutVars>
          <dgm:chMax val="0"/>
          <dgm:chPref val="0"/>
          <dgm:bulletEnabled val="1"/>
        </dgm:presLayoutVars>
      </dgm:prSet>
      <dgm:spPr/>
      <dgm:t>
        <a:bodyPr/>
        <a:lstStyle/>
        <a:p>
          <a:endParaRPr lang="en-US"/>
        </a:p>
      </dgm:t>
    </dgm:pt>
    <dgm:pt modelId="{FDDD0B64-224C-45E6-8837-23BA8BC9FF6C}" type="pres">
      <dgm:prSet presAssocID="{558E383D-0360-4D49-B385-502B9FA3E1A1}" presName="parTxOnlySpace" presStyleCnt="0"/>
      <dgm:spPr/>
      <dgm:t>
        <a:bodyPr/>
        <a:lstStyle/>
        <a:p>
          <a:endParaRPr lang="en-US"/>
        </a:p>
      </dgm:t>
    </dgm:pt>
    <dgm:pt modelId="{30FAE1AD-5085-431B-9267-32026806BB80}" type="pres">
      <dgm:prSet presAssocID="{D229C343-CACA-4BBF-BF61-E28F2DFFDDBC}" presName="parTxOnly" presStyleLbl="node1" presStyleIdx="3" presStyleCnt="4" custScaleX="161935" custScaleY="133273" custLinFactX="-38708" custLinFactNeighborX="-100000" custLinFactNeighborY="59151">
        <dgm:presLayoutVars>
          <dgm:chMax val="0"/>
          <dgm:chPref val="0"/>
          <dgm:bulletEnabled val="1"/>
        </dgm:presLayoutVars>
      </dgm:prSet>
      <dgm:spPr/>
      <dgm:t>
        <a:bodyPr/>
        <a:lstStyle/>
        <a:p>
          <a:endParaRPr lang="en-US"/>
        </a:p>
      </dgm:t>
    </dgm:pt>
  </dgm:ptLst>
  <dgm:cxnLst>
    <dgm:cxn modelId="{6EB0A1B3-C91A-4DBA-B153-A747CB08281D}" type="presOf" srcId="{0B88BE8C-C8D5-44E4-A8AF-21D74F2EC32B}" destId="{991FD9C5-3D4A-48A8-9CB8-43879F391D12}" srcOrd="0" destOrd="0" presId="urn:microsoft.com/office/officeart/2005/8/layout/chevron1"/>
    <dgm:cxn modelId="{9209E43C-B87D-48E3-A04A-4308AFABDC84}" srcId="{0B88BE8C-C8D5-44E4-A8AF-21D74F2EC32B}" destId="{D229C343-CACA-4BBF-BF61-E28F2DFFDDBC}" srcOrd="3" destOrd="0" parTransId="{C4EE1C01-413D-4EEA-A4A5-ABE110B166FD}" sibTransId="{DE70505A-B689-48D3-AB65-ABDBEE528335}"/>
    <dgm:cxn modelId="{F5541DA9-435C-44B0-AE02-DF7E37C42B33}" type="presOf" srcId="{864214D5-B727-46E0-8399-E820A7AF6040}" destId="{9DA09318-F0EA-4E9A-8670-2417365DFC71}" srcOrd="0" destOrd="0" presId="urn:microsoft.com/office/officeart/2005/8/layout/chevron1"/>
    <dgm:cxn modelId="{E9C06B83-8276-47AB-8F06-906EFE652E94}" srcId="{0B88BE8C-C8D5-44E4-A8AF-21D74F2EC32B}" destId="{864214D5-B727-46E0-8399-E820A7AF6040}" srcOrd="2" destOrd="0" parTransId="{6B315955-EAE5-459D-8B31-06EAF1FDD885}" sibTransId="{558E383D-0360-4D49-B385-502B9FA3E1A1}"/>
    <dgm:cxn modelId="{E0BD566B-1757-455C-B126-B9ABFD060568}" srcId="{0B88BE8C-C8D5-44E4-A8AF-21D74F2EC32B}" destId="{683D5958-18C3-4CED-AA9A-7DDAF8E3B66F}" srcOrd="0" destOrd="0" parTransId="{5A1F3C53-7CBA-4E93-8C12-A3165F87759A}" sibTransId="{0C7286D4-B467-402E-9475-3657F0F1EFE2}"/>
    <dgm:cxn modelId="{F7EB8CF8-186B-435C-A8FB-1256FA0CBF42}" srcId="{0B88BE8C-C8D5-44E4-A8AF-21D74F2EC32B}" destId="{1023504F-1185-40CE-B193-51525BF203D7}" srcOrd="1" destOrd="0" parTransId="{49D397A4-3647-447B-A0A9-38431891ADB5}" sibTransId="{57152AEA-E2BC-4ACA-96A3-B94E5CA63028}"/>
    <dgm:cxn modelId="{2A1B8C82-747C-4383-840F-3CB5132FB7FF}" type="presOf" srcId="{683D5958-18C3-4CED-AA9A-7DDAF8E3B66F}" destId="{1FA1EFC2-F912-4C25-8C8A-EBCAE6AD322F}" srcOrd="0" destOrd="0" presId="urn:microsoft.com/office/officeart/2005/8/layout/chevron1"/>
    <dgm:cxn modelId="{8FADEE8E-A4F4-4639-B769-AC0F1C59E7B2}" type="presOf" srcId="{1023504F-1185-40CE-B193-51525BF203D7}" destId="{6109819E-36CC-4DEF-B3A5-3486A451AB79}" srcOrd="0" destOrd="0" presId="urn:microsoft.com/office/officeart/2005/8/layout/chevron1"/>
    <dgm:cxn modelId="{E3F96C58-8DCB-4313-9AE0-B3D8D2384CE9}" type="presOf" srcId="{D229C343-CACA-4BBF-BF61-E28F2DFFDDBC}" destId="{30FAE1AD-5085-431B-9267-32026806BB80}" srcOrd="0" destOrd="0" presId="urn:microsoft.com/office/officeart/2005/8/layout/chevron1"/>
    <dgm:cxn modelId="{634F3DA1-A697-4A79-A8E2-FEF13A9268EE}" type="presParOf" srcId="{991FD9C5-3D4A-48A8-9CB8-43879F391D12}" destId="{1FA1EFC2-F912-4C25-8C8A-EBCAE6AD322F}" srcOrd="0" destOrd="0" presId="urn:microsoft.com/office/officeart/2005/8/layout/chevron1"/>
    <dgm:cxn modelId="{B3C11E6E-48A5-4E08-95EE-D720EF2311BC}" type="presParOf" srcId="{991FD9C5-3D4A-48A8-9CB8-43879F391D12}" destId="{FDADC807-1274-48AE-BD3A-D055A55EA019}" srcOrd="1" destOrd="0" presId="urn:microsoft.com/office/officeart/2005/8/layout/chevron1"/>
    <dgm:cxn modelId="{09DFEB8A-31DF-40E0-B6AA-D34E759F0723}" type="presParOf" srcId="{991FD9C5-3D4A-48A8-9CB8-43879F391D12}" destId="{6109819E-36CC-4DEF-B3A5-3486A451AB79}" srcOrd="2" destOrd="0" presId="urn:microsoft.com/office/officeart/2005/8/layout/chevron1"/>
    <dgm:cxn modelId="{19452243-3CD7-4FA7-AEA3-CAD82EAA58E8}" type="presParOf" srcId="{991FD9C5-3D4A-48A8-9CB8-43879F391D12}" destId="{41841703-4E08-4465-84C8-F6C888A6B8BD}" srcOrd="3" destOrd="0" presId="urn:microsoft.com/office/officeart/2005/8/layout/chevron1"/>
    <dgm:cxn modelId="{07E9E972-B68A-40CC-8004-517BB1FE77C9}" type="presParOf" srcId="{991FD9C5-3D4A-48A8-9CB8-43879F391D12}" destId="{9DA09318-F0EA-4E9A-8670-2417365DFC71}" srcOrd="4" destOrd="0" presId="urn:microsoft.com/office/officeart/2005/8/layout/chevron1"/>
    <dgm:cxn modelId="{EFA0F5F2-38DD-49FC-97D5-042F1A2CF56C}" type="presParOf" srcId="{991FD9C5-3D4A-48A8-9CB8-43879F391D12}" destId="{FDDD0B64-224C-45E6-8837-23BA8BC9FF6C}" srcOrd="5" destOrd="0" presId="urn:microsoft.com/office/officeart/2005/8/layout/chevron1"/>
    <dgm:cxn modelId="{EE8E754E-8146-4900-AC58-8988C970267D}" type="presParOf" srcId="{991FD9C5-3D4A-48A8-9CB8-43879F391D12}" destId="{30FAE1AD-5085-431B-9267-32026806BB80}"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9790AA-F261-467C-BD8C-0322B0012228}">
      <dsp:nvSpPr>
        <dsp:cNvPr id="0" name=""/>
        <dsp:cNvSpPr/>
      </dsp:nvSpPr>
      <dsp:spPr>
        <a:xfrm>
          <a:off x="-3186217" y="-490336"/>
          <a:ext cx="3800073" cy="3800073"/>
        </a:xfrm>
        <a:prstGeom prst="blockArc">
          <a:avLst>
            <a:gd name="adj1" fmla="val 18900000"/>
            <a:gd name="adj2" fmla="val 2700000"/>
            <a:gd name="adj3" fmla="val 56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C4BDC7-FA89-4420-B041-B50687E704B8}">
      <dsp:nvSpPr>
        <dsp:cNvPr id="0" name=""/>
        <dsp:cNvSpPr/>
      </dsp:nvSpPr>
      <dsp:spPr>
        <a:xfrm>
          <a:off x="321970" y="216755"/>
          <a:ext cx="8166678" cy="4337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78"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Share experience and best practices on acceleration of </a:t>
          </a:r>
          <a:r>
            <a:rPr lang="en-US" sz="1600" kern="1200" dirty="0" err="1" smtClean="0"/>
            <a:t>HGiF</a:t>
          </a:r>
          <a:r>
            <a:rPr lang="en-US" sz="1600" kern="1200" dirty="0" smtClean="0"/>
            <a:t> with a view to their dissemination in Asia-Pacific, in particular among developing economies</a:t>
          </a:r>
          <a:endParaRPr lang="ru-RU" sz="1600" kern="1200" dirty="0" smtClean="0"/>
        </a:p>
      </dsp:txBody>
      <dsp:txXfrm>
        <a:off x="321970" y="216755"/>
        <a:ext cx="8166678" cy="433736"/>
      </dsp:txXfrm>
    </dsp:sp>
    <dsp:sp modelId="{712D0F62-CE3B-42C2-9647-DF3B64E013C9}">
      <dsp:nvSpPr>
        <dsp:cNvPr id="0" name=""/>
        <dsp:cNvSpPr/>
      </dsp:nvSpPr>
      <dsp:spPr>
        <a:xfrm>
          <a:off x="50885" y="162538"/>
          <a:ext cx="542170" cy="5421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2552F00-EEF6-4968-9B16-69D71E08E00B}">
      <dsp:nvSpPr>
        <dsp:cNvPr id="0" name=""/>
        <dsp:cNvSpPr/>
      </dsp:nvSpPr>
      <dsp:spPr>
        <a:xfrm>
          <a:off x="570641" y="867472"/>
          <a:ext cx="7918007" cy="4337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78"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Analyze APEC economies </a:t>
          </a:r>
          <a:r>
            <a:rPr lang="en-US" sz="1600" kern="1200" dirty="0" err="1" smtClean="0"/>
            <a:t>HGiF</a:t>
          </a:r>
          <a:r>
            <a:rPr lang="en-US" sz="1600" kern="1200" dirty="0" smtClean="0"/>
            <a:t> support programs </a:t>
          </a:r>
          <a:endParaRPr lang="en-US" sz="1600" kern="1200" dirty="0"/>
        </a:p>
      </dsp:txBody>
      <dsp:txXfrm>
        <a:off x="570641" y="867472"/>
        <a:ext cx="7918007" cy="433736"/>
      </dsp:txXfrm>
    </dsp:sp>
    <dsp:sp modelId="{6A4DF2F9-E06B-4F80-8210-BA609F943F67}">
      <dsp:nvSpPr>
        <dsp:cNvPr id="0" name=""/>
        <dsp:cNvSpPr/>
      </dsp:nvSpPr>
      <dsp:spPr>
        <a:xfrm>
          <a:off x="299556" y="813255"/>
          <a:ext cx="542170" cy="5421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3CEFA6E-6680-4B59-86BE-A8DBD9D00B19}">
      <dsp:nvSpPr>
        <dsp:cNvPr id="0" name=""/>
        <dsp:cNvSpPr/>
      </dsp:nvSpPr>
      <dsp:spPr>
        <a:xfrm>
          <a:off x="570641" y="1518190"/>
          <a:ext cx="7918007" cy="4337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78"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Elaborate recommendations on promotion of </a:t>
          </a:r>
          <a:r>
            <a:rPr lang="en-US" sz="1600" kern="1200" dirty="0" err="1" smtClean="0"/>
            <a:t>HGiF</a:t>
          </a:r>
          <a:r>
            <a:rPr lang="en-US" sz="1600" kern="1200" dirty="0" smtClean="0"/>
            <a:t> activity in APEC economies</a:t>
          </a:r>
          <a:endParaRPr lang="en-US" sz="1600" kern="1200" dirty="0"/>
        </a:p>
      </dsp:txBody>
      <dsp:txXfrm>
        <a:off x="570641" y="1518190"/>
        <a:ext cx="7918007" cy="433736"/>
      </dsp:txXfrm>
    </dsp:sp>
    <dsp:sp modelId="{549DF049-4FFE-44E0-9E0F-6D0640B14A79}">
      <dsp:nvSpPr>
        <dsp:cNvPr id="0" name=""/>
        <dsp:cNvSpPr/>
      </dsp:nvSpPr>
      <dsp:spPr>
        <a:xfrm>
          <a:off x="299556" y="1463973"/>
          <a:ext cx="542170" cy="5421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0BE86DC-6C5B-4438-B6AE-FF20CA87C759}">
      <dsp:nvSpPr>
        <dsp:cNvPr id="0" name=""/>
        <dsp:cNvSpPr/>
      </dsp:nvSpPr>
      <dsp:spPr>
        <a:xfrm>
          <a:off x="321970" y="2168908"/>
          <a:ext cx="8166678" cy="4337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78"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Prepare proposals on development of APEC economies cooperation in implementation of </a:t>
          </a:r>
          <a:r>
            <a:rPr lang="en-US" sz="1600" kern="1200" dirty="0" err="1" smtClean="0"/>
            <a:t>HGiF</a:t>
          </a:r>
          <a:r>
            <a:rPr lang="en-US" sz="1600" kern="1200" dirty="0" smtClean="0"/>
            <a:t> support programs </a:t>
          </a:r>
        </a:p>
      </dsp:txBody>
      <dsp:txXfrm>
        <a:off x="321970" y="2168908"/>
        <a:ext cx="8166678" cy="433736"/>
      </dsp:txXfrm>
    </dsp:sp>
    <dsp:sp modelId="{1D114AA5-F5B5-4BCE-94AB-B0E593F9229D}">
      <dsp:nvSpPr>
        <dsp:cNvPr id="0" name=""/>
        <dsp:cNvSpPr/>
      </dsp:nvSpPr>
      <dsp:spPr>
        <a:xfrm>
          <a:off x="50885" y="2114690"/>
          <a:ext cx="542170" cy="5421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98F6C-E2BF-4751-AA9E-42AF233366C8}">
      <dsp:nvSpPr>
        <dsp:cNvPr id="0" name=""/>
        <dsp:cNvSpPr/>
      </dsp:nvSpPr>
      <dsp:spPr>
        <a:xfrm>
          <a:off x="0" y="1785"/>
          <a:ext cx="8686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583A93-53DB-4958-B5CE-DFAF878D9BF5}">
      <dsp:nvSpPr>
        <dsp:cNvPr id="0" name=""/>
        <dsp:cNvSpPr/>
      </dsp:nvSpPr>
      <dsp:spPr>
        <a:xfrm>
          <a:off x="0" y="1785"/>
          <a:ext cx="1737360" cy="1218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Ties to APEC Priorities</a:t>
          </a:r>
          <a:endParaRPr lang="sk-SK" sz="1800" b="1" kern="1200" dirty="0"/>
        </a:p>
      </dsp:txBody>
      <dsp:txXfrm>
        <a:off x="0" y="1785"/>
        <a:ext cx="1737360" cy="1218009"/>
      </dsp:txXfrm>
    </dsp:sp>
    <dsp:sp modelId="{E75912C3-1A76-4B77-B123-9868F6F33A8A}">
      <dsp:nvSpPr>
        <dsp:cNvPr id="0" name=""/>
        <dsp:cNvSpPr/>
      </dsp:nvSpPr>
      <dsp:spPr>
        <a:xfrm>
          <a:off x="1867662" y="57095"/>
          <a:ext cx="6819138" cy="1106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The project encourages members to strengthen support for innovative activities by SMEs, and support the establishment of an APEC SMEs database on innovative best practices (</a:t>
          </a:r>
          <a:r>
            <a:rPr lang="en-US" sz="1600" b="1" kern="1200" dirty="0" smtClean="0"/>
            <a:t>APEC Accord on Innovative Development, Economic Reform and Growth, paragraph # 19</a:t>
          </a:r>
          <a:r>
            <a:rPr lang="en-US" sz="1600" kern="1200" dirty="0" smtClean="0"/>
            <a:t>)</a:t>
          </a:r>
          <a:endParaRPr lang="sk-SK" sz="1600" kern="1200" dirty="0"/>
        </a:p>
      </dsp:txBody>
      <dsp:txXfrm>
        <a:off x="1867662" y="57095"/>
        <a:ext cx="6819138" cy="1106199"/>
      </dsp:txXfrm>
    </dsp:sp>
    <dsp:sp modelId="{1B8BB955-11CE-4ABB-A34A-5856918E536D}">
      <dsp:nvSpPr>
        <dsp:cNvPr id="0" name=""/>
        <dsp:cNvSpPr/>
      </dsp:nvSpPr>
      <dsp:spPr>
        <a:xfrm>
          <a:off x="1737360" y="1163295"/>
          <a:ext cx="6949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725E6-3504-42E5-BD41-E3FE01AD9A13}">
      <dsp:nvSpPr>
        <dsp:cNvPr id="0" name=""/>
        <dsp:cNvSpPr/>
      </dsp:nvSpPr>
      <dsp:spPr>
        <a:xfrm>
          <a:off x="0" y="1219795"/>
          <a:ext cx="8686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126F4-EC1A-4323-9AB5-7E1599DA84ED}">
      <dsp:nvSpPr>
        <dsp:cNvPr id="0" name=""/>
        <dsp:cNvSpPr/>
      </dsp:nvSpPr>
      <dsp:spPr>
        <a:xfrm>
          <a:off x="0" y="1219795"/>
          <a:ext cx="1737360" cy="1218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Ties to Vietnam Host Priorities</a:t>
          </a:r>
          <a:endParaRPr lang="sk-SK" sz="1800" b="1" kern="1200" dirty="0"/>
        </a:p>
      </dsp:txBody>
      <dsp:txXfrm>
        <a:off x="0" y="1219795"/>
        <a:ext cx="1737360" cy="1218009"/>
      </dsp:txXfrm>
    </dsp:sp>
    <dsp:sp modelId="{3B6BE37A-F544-47BC-927B-68DBD3B717EF}">
      <dsp:nvSpPr>
        <dsp:cNvPr id="0" name=""/>
        <dsp:cNvSpPr/>
      </dsp:nvSpPr>
      <dsp:spPr>
        <a:xfrm>
          <a:off x="1867662" y="1275105"/>
          <a:ext cx="6819138" cy="1106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The project addresses </a:t>
          </a:r>
          <a:r>
            <a:rPr lang="en-US" sz="1600" kern="1200" dirty="0" err="1" smtClean="0"/>
            <a:t>HGiFs</a:t>
          </a:r>
          <a:r>
            <a:rPr lang="en-US" sz="1600" kern="1200" dirty="0" smtClean="0"/>
            <a:t> are innovative MSMEs that seek to strengthen their competitiveness (</a:t>
          </a:r>
          <a:r>
            <a:rPr lang="en-US" sz="1600" b="1" kern="1200" dirty="0" smtClean="0"/>
            <a:t>Strengthening MSMEs’ Competitiveness and Innovation in the Digital Age by Promoting Start ups and Innovative MSMEs</a:t>
          </a:r>
          <a:r>
            <a:rPr lang="en-US" sz="1600" kern="1200" dirty="0" smtClean="0"/>
            <a:t>)</a:t>
          </a:r>
          <a:endParaRPr lang="sk-SK" sz="1600" kern="1200" dirty="0"/>
        </a:p>
      </dsp:txBody>
      <dsp:txXfrm>
        <a:off x="1867662" y="1275105"/>
        <a:ext cx="6819138" cy="1106199"/>
      </dsp:txXfrm>
    </dsp:sp>
    <dsp:sp modelId="{FA46FC88-DF08-411E-908E-23227A6D7E47}">
      <dsp:nvSpPr>
        <dsp:cNvPr id="0" name=""/>
        <dsp:cNvSpPr/>
      </dsp:nvSpPr>
      <dsp:spPr>
        <a:xfrm>
          <a:off x="1737360" y="2381305"/>
          <a:ext cx="6949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625358-1350-4422-9578-70A9B828BD0D}">
      <dsp:nvSpPr>
        <dsp:cNvPr id="0" name=""/>
        <dsp:cNvSpPr/>
      </dsp:nvSpPr>
      <dsp:spPr>
        <a:xfrm>
          <a:off x="0" y="2437804"/>
          <a:ext cx="8686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26CE0-0B74-432B-95B1-12A72421A830}">
      <dsp:nvSpPr>
        <dsp:cNvPr id="0" name=""/>
        <dsp:cNvSpPr/>
      </dsp:nvSpPr>
      <dsp:spPr>
        <a:xfrm>
          <a:off x="0" y="2437804"/>
          <a:ext cx="1737360" cy="1218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dirty="0" smtClean="0"/>
            <a:t>Ties to PPSTI 2017 Priorities</a:t>
          </a:r>
          <a:endParaRPr lang="sk-SK" sz="1800" b="1" kern="1200" dirty="0"/>
        </a:p>
      </dsp:txBody>
      <dsp:txXfrm>
        <a:off x="0" y="2437804"/>
        <a:ext cx="1737360" cy="1218009"/>
      </dsp:txXfrm>
    </dsp:sp>
    <dsp:sp modelId="{BA292287-2F2D-4F47-9E45-CA599918F9B5}">
      <dsp:nvSpPr>
        <dsp:cNvPr id="0" name=""/>
        <dsp:cNvSpPr/>
      </dsp:nvSpPr>
      <dsp:spPr>
        <a:xfrm>
          <a:off x="1867662" y="2493114"/>
          <a:ext cx="6819138" cy="1106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t>This project will directly correspond with the second PPSTI priority in 2017 by boosting S&amp;T entrepreneurship and thus </a:t>
          </a:r>
          <a:r>
            <a:rPr lang="en-US" sz="1600" b="1" kern="1200" dirty="0" smtClean="0"/>
            <a:t>Supporting strong STI ecosystems in the APEC region</a:t>
          </a:r>
          <a:endParaRPr lang="sk-SK" sz="1600" kern="1200" dirty="0"/>
        </a:p>
      </dsp:txBody>
      <dsp:txXfrm>
        <a:off x="1867662" y="2493114"/>
        <a:ext cx="6819138" cy="1106199"/>
      </dsp:txXfrm>
    </dsp:sp>
    <dsp:sp modelId="{7343FDAE-81DE-4716-9840-05871933157C}">
      <dsp:nvSpPr>
        <dsp:cNvPr id="0" name=""/>
        <dsp:cNvSpPr/>
      </dsp:nvSpPr>
      <dsp:spPr>
        <a:xfrm>
          <a:off x="1737360" y="3599314"/>
          <a:ext cx="69494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1EFC2-F912-4C25-8C8A-EBCAE6AD322F}">
      <dsp:nvSpPr>
        <dsp:cNvPr id="0" name=""/>
        <dsp:cNvSpPr/>
      </dsp:nvSpPr>
      <dsp:spPr>
        <a:xfrm>
          <a:off x="8793" y="1737368"/>
          <a:ext cx="2310618" cy="917794"/>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Arial"/>
              <a:ea typeface="PMingLiU"/>
              <a:cs typeface="Times New Roman"/>
            </a:rPr>
            <a:t>May-June 2017</a:t>
          </a:r>
          <a:endParaRPr lang="en-US" sz="1800" b="1" kern="1200" dirty="0"/>
        </a:p>
      </dsp:txBody>
      <dsp:txXfrm>
        <a:off x="467690" y="1737368"/>
        <a:ext cx="1392824" cy="917794"/>
      </dsp:txXfrm>
    </dsp:sp>
    <dsp:sp modelId="{6109819E-36CC-4DEF-B3A5-3486A451AB79}">
      <dsp:nvSpPr>
        <dsp:cNvPr id="0" name=""/>
        <dsp:cNvSpPr/>
      </dsp:nvSpPr>
      <dsp:spPr>
        <a:xfrm>
          <a:off x="1869596" y="1737368"/>
          <a:ext cx="2614677" cy="917794"/>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Arial"/>
              <a:ea typeface="PMingLiU"/>
              <a:cs typeface="Times New Roman"/>
            </a:rPr>
            <a:t>October  2017</a:t>
          </a:r>
          <a:endParaRPr lang="en-US" sz="1800" b="1" kern="1200" dirty="0">
            <a:effectLst/>
            <a:latin typeface="Arial"/>
            <a:ea typeface="PMingLiU"/>
            <a:cs typeface="Times New Roman"/>
          </a:endParaRPr>
        </a:p>
      </dsp:txBody>
      <dsp:txXfrm>
        <a:off x="2328493" y="1737368"/>
        <a:ext cx="1696883" cy="917794"/>
      </dsp:txXfrm>
    </dsp:sp>
    <dsp:sp modelId="{9DA09318-F0EA-4E9A-8670-2417365DFC71}">
      <dsp:nvSpPr>
        <dsp:cNvPr id="0" name=""/>
        <dsp:cNvSpPr/>
      </dsp:nvSpPr>
      <dsp:spPr>
        <a:xfrm>
          <a:off x="4038609" y="1737368"/>
          <a:ext cx="2555659" cy="917794"/>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Arial"/>
              <a:ea typeface="PMingLiU"/>
              <a:cs typeface="Times New Roman"/>
            </a:rPr>
            <a:t>May 2018</a:t>
          </a:r>
          <a:endParaRPr lang="en-US" sz="1800" b="1" kern="1200" dirty="0">
            <a:effectLst/>
            <a:latin typeface="Arial"/>
            <a:ea typeface="PMingLiU"/>
            <a:cs typeface="Times New Roman"/>
          </a:endParaRPr>
        </a:p>
      </dsp:txBody>
      <dsp:txXfrm>
        <a:off x="4497506" y="1737368"/>
        <a:ext cx="1637865" cy="917794"/>
      </dsp:txXfrm>
    </dsp:sp>
    <dsp:sp modelId="{30FAE1AD-5085-431B-9267-32026806BB80}">
      <dsp:nvSpPr>
        <dsp:cNvPr id="0" name=""/>
        <dsp:cNvSpPr/>
      </dsp:nvSpPr>
      <dsp:spPr>
        <a:xfrm>
          <a:off x="6126480" y="1737774"/>
          <a:ext cx="2787943" cy="917794"/>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Arial"/>
              <a:ea typeface="PMingLiU"/>
              <a:cs typeface="Times New Roman"/>
            </a:rPr>
            <a:t>August </a:t>
          </a:r>
        </a:p>
        <a:p>
          <a:pPr lvl="0" algn="ctr" defTabSz="800100">
            <a:lnSpc>
              <a:spcPct val="90000"/>
            </a:lnSpc>
            <a:spcBef>
              <a:spcPct val="0"/>
            </a:spcBef>
            <a:spcAft>
              <a:spcPct val="35000"/>
            </a:spcAft>
          </a:pPr>
          <a:r>
            <a:rPr lang="en-US" sz="1800" b="1" kern="1200" dirty="0" smtClean="0">
              <a:effectLst/>
              <a:latin typeface="Arial"/>
              <a:ea typeface="PMingLiU"/>
              <a:cs typeface="Times New Roman"/>
            </a:rPr>
            <a:t>2018</a:t>
          </a:r>
          <a:endParaRPr lang="en-US" sz="1800" b="1" kern="1200" dirty="0">
            <a:effectLst/>
            <a:latin typeface="Arial"/>
            <a:ea typeface="PMingLiU"/>
            <a:cs typeface="Times New Roman"/>
          </a:endParaRPr>
        </a:p>
      </dsp:txBody>
      <dsp:txXfrm>
        <a:off x="6585377" y="1737774"/>
        <a:ext cx="1870149" cy="91779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5A7FE1-4E4C-4C51-8430-8024C3339846}" type="datetimeFigureOut">
              <a:rPr lang="en-US" smtClean="0"/>
              <a:pPr/>
              <a:t>5/16/2017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B5B8B-81A7-45D6-9F9C-9F961139428B}" type="slidenum">
              <a:rPr lang="en-US" smtClean="0"/>
              <a:pPr/>
              <a:t>‹#›</a:t>
            </a:fld>
            <a:endParaRPr lang="en-US"/>
          </a:p>
        </p:txBody>
      </p:sp>
    </p:spTree>
    <p:extLst>
      <p:ext uri="{BB962C8B-B14F-4D97-AF65-F5344CB8AC3E}">
        <p14:creationId xmlns:p14="http://schemas.microsoft.com/office/powerpoint/2010/main" val="1375222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94B5B8B-81A7-45D6-9F9C-9F961139428B}" type="slidenum">
              <a:rPr lang="en-US" smtClean="0"/>
              <a:pPr/>
              <a:t>2</a:t>
            </a:fld>
            <a:endParaRPr lang="en-US"/>
          </a:p>
        </p:txBody>
      </p:sp>
    </p:spTree>
    <p:extLst>
      <p:ext uri="{BB962C8B-B14F-4D97-AF65-F5344CB8AC3E}">
        <p14:creationId xmlns:p14="http://schemas.microsoft.com/office/powerpoint/2010/main" val="3741755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B5B8B-81A7-45D6-9F9C-9F961139428B}" type="slidenum">
              <a:rPr lang="en-US" smtClean="0"/>
              <a:pPr/>
              <a:t>4</a:t>
            </a:fld>
            <a:endParaRPr lang="en-US"/>
          </a:p>
        </p:txBody>
      </p:sp>
    </p:spTree>
    <p:extLst>
      <p:ext uri="{BB962C8B-B14F-4D97-AF65-F5344CB8AC3E}">
        <p14:creationId xmlns:p14="http://schemas.microsoft.com/office/powerpoint/2010/main" val="39341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a:t>
            </a:r>
            <a:r>
              <a:rPr lang="en-US" baseline="0" dirty="0" smtClean="0"/>
              <a:t> more than two examples per section.  </a:t>
            </a:r>
            <a:endParaRPr lang="en-US" dirty="0"/>
          </a:p>
        </p:txBody>
      </p:sp>
      <p:sp>
        <p:nvSpPr>
          <p:cNvPr id="4" name="Slide Number Placeholder 3"/>
          <p:cNvSpPr>
            <a:spLocks noGrp="1"/>
          </p:cNvSpPr>
          <p:nvPr>
            <p:ph type="sldNum" sz="quarter" idx="10"/>
          </p:nvPr>
        </p:nvSpPr>
        <p:spPr/>
        <p:txBody>
          <a:bodyPr/>
          <a:lstStyle/>
          <a:p>
            <a:fld id="{C94B5B8B-81A7-45D6-9F9C-9F961139428B}" type="slidenum">
              <a:rPr lang="en-US" smtClean="0"/>
              <a:pPr/>
              <a:t>5</a:t>
            </a:fld>
            <a:endParaRPr lang="en-US"/>
          </a:p>
        </p:txBody>
      </p:sp>
    </p:spTree>
    <p:extLst>
      <p:ext uri="{BB962C8B-B14F-4D97-AF65-F5344CB8AC3E}">
        <p14:creationId xmlns:p14="http://schemas.microsoft.com/office/powerpoint/2010/main" val="3556840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B5B8B-81A7-45D6-9F9C-9F961139428B}" type="slidenum">
              <a:rPr lang="en-US" smtClean="0"/>
              <a:pPr/>
              <a:t>6</a:t>
            </a:fld>
            <a:endParaRPr lang="en-US"/>
          </a:p>
        </p:txBody>
      </p:sp>
    </p:spTree>
    <p:extLst>
      <p:ext uri="{BB962C8B-B14F-4D97-AF65-F5344CB8AC3E}">
        <p14:creationId xmlns:p14="http://schemas.microsoft.com/office/powerpoint/2010/main" val="3275840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a:t>
            </a:r>
            <a:r>
              <a:rPr lang="en-US" baseline="0" dirty="0" smtClean="0"/>
              <a:t> more than two examples per section.  </a:t>
            </a:r>
            <a:endParaRPr lang="en-US" dirty="0"/>
          </a:p>
        </p:txBody>
      </p:sp>
      <p:sp>
        <p:nvSpPr>
          <p:cNvPr id="4" name="Slide Number Placeholder 3"/>
          <p:cNvSpPr>
            <a:spLocks noGrp="1"/>
          </p:cNvSpPr>
          <p:nvPr>
            <p:ph type="sldNum" sz="quarter" idx="10"/>
          </p:nvPr>
        </p:nvSpPr>
        <p:spPr/>
        <p:txBody>
          <a:bodyPr/>
          <a:lstStyle/>
          <a:p>
            <a:fld id="{C94B5B8B-81A7-45D6-9F9C-9F961139428B}" type="slidenum">
              <a:rPr lang="en-US" smtClean="0"/>
              <a:pPr/>
              <a:t>7</a:t>
            </a:fld>
            <a:endParaRPr lang="en-US"/>
          </a:p>
        </p:txBody>
      </p:sp>
    </p:spTree>
    <p:extLst>
      <p:ext uri="{BB962C8B-B14F-4D97-AF65-F5344CB8AC3E}">
        <p14:creationId xmlns:p14="http://schemas.microsoft.com/office/powerpoint/2010/main" val="2111961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038600" y="0"/>
            <a:ext cx="5105400" cy="5143500"/>
          </a:xfrm>
          <a:prstGeom prst="rect">
            <a:avLst/>
          </a:prstGeom>
        </p:spPr>
        <p:txBody>
          <a:bodyPr/>
          <a:lstStyle/>
          <a:p>
            <a:endParaRPr lang="en-US"/>
          </a:p>
        </p:txBody>
      </p:sp>
      <p:sp>
        <p:nvSpPr>
          <p:cNvPr id="14" name="Flowchart: Delay 13"/>
          <p:cNvSpPr/>
          <p:nvPr userDrawn="1"/>
        </p:nvSpPr>
        <p:spPr>
          <a:xfrm>
            <a:off x="0" y="0"/>
            <a:ext cx="5648574" cy="5152406"/>
          </a:xfrm>
          <a:custGeom>
            <a:avLst/>
            <a:gdLst>
              <a:gd name="connsiteX0" fmla="*/ 0 w 5638800"/>
              <a:gd name="connsiteY0" fmla="*/ 0 h 6858000"/>
              <a:gd name="connsiteX1" fmla="*/ 2819400 w 5638800"/>
              <a:gd name="connsiteY1" fmla="*/ 0 h 6858000"/>
              <a:gd name="connsiteX2" fmla="*/ 5638800 w 5638800"/>
              <a:gd name="connsiteY2" fmla="*/ 3429000 h 6858000"/>
              <a:gd name="connsiteX3" fmla="*/ 2819400 w 5638800"/>
              <a:gd name="connsiteY3" fmla="*/ 6858000 h 6858000"/>
              <a:gd name="connsiteX4" fmla="*/ 0 w 5638800"/>
              <a:gd name="connsiteY4" fmla="*/ 6858000 h 6858000"/>
              <a:gd name="connsiteX5" fmla="*/ 0 w 5638800"/>
              <a:gd name="connsiteY5" fmla="*/ 0 h 6858000"/>
              <a:gd name="connsiteX0" fmla="*/ 0 w 5683935"/>
              <a:gd name="connsiteY0" fmla="*/ 0 h 6858000"/>
              <a:gd name="connsiteX1" fmla="*/ 3923805 w 5683935"/>
              <a:gd name="connsiteY1" fmla="*/ 11875 h 6858000"/>
              <a:gd name="connsiteX2" fmla="*/ 5638800 w 5683935"/>
              <a:gd name="connsiteY2" fmla="*/ 3429000 h 6858000"/>
              <a:gd name="connsiteX3" fmla="*/ 2819400 w 5683935"/>
              <a:gd name="connsiteY3" fmla="*/ 6858000 h 6858000"/>
              <a:gd name="connsiteX4" fmla="*/ 0 w 5683935"/>
              <a:gd name="connsiteY4" fmla="*/ 6858000 h 6858000"/>
              <a:gd name="connsiteX5" fmla="*/ 0 w 5683935"/>
              <a:gd name="connsiteY5" fmla="*/ 0 h 6858000"/>
              <a:gd name="connsiteX0" fmla="*/ 0 w 5648574"/>
              <a:gd name="connsiteY0" fmla="*/ 0 h 6869875"/>
              <a:gd name="connsiteX1" fmla="*/ 3923805 w 5648574"/>
              <a:gd name="connsiteY1" fmla="*/ 11875 h 6869875"/>
              <a:gd name="connsiteX2" fmla="*/ 5638800 w 5648574"/>
              <a:gd name="connsiteY2" fmla="*/ 3429000 h 6869875"/>
              <a:gd name="connsiteX3" fmla="*/ 4137561 w 5648574"/>
              <a:gd name="connsiteY3" fmla="*/ 6869875 h 6869875"/>
              <a:gd name="connsiteX4" fmla="*/ 0 w 5648574"/>
              <a:gd name="connsiteY4" fmla="*/ 6858000 h 6869875"/>
              <a:gd name="connsiteX5" fmla="*/ 0 w 5648574"/>
              <a:gd name="connsiteY5" fmla="*/ 0 h 686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8574" h="6869875">
                <a:moveTo>
                  <a:pt x="0" y="0"/>
                </a:moveTo>
                <a:lnTo>
                  <a:pt x="3923805" y="11875"/>
                </a:lnTo>
                <a:cubicBezTo>
                  <a:pt x="5480917" y="11875"/>
                  <a:pt x="5603174" y="2286000"/>
                  <a:pt x="5638800" y="3429000"/>
                </a:cubicBezTo>
                <a:cubicBezTo>
                  <a:pt x="5674426" y="4572000"/>
                  <a:pt x="5694673" y="6869875"/>
                  <a:pt x="4137561" y="6869875"/>
                </a:cubicBezTo>
                <a:lnTo>
                  <a:pt x="0" y="6858000"/>
                </a:lnTo>
                <a:lnTo>
                  <a:pt x="0" y="0"/>
                </a:lnTo>
                <a:close/>
              </a:path>
            </a:pathLst>
          </a:cu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6200" y="171451"/>
            <a:ext cx="4572000" cy="1102519"/>
          </a:xfrm>
        </p:spPr>
        <p:txBody>
          <a:bodyPr>
            <a:normAutofit/>
          </a:bodyPr>
          <a:lstStyle>
            <a:lvl1pPr>
              <a:defRPr sz="2800" baseline="0">
                <a:solidFill>
                  <a:schemeClr val="bg1"/>
                </a:solidFill>
                <a:latin typeface="Century Gothic" panose="020B0502020202020204" pitchFamily="34" charset="0"/>
              </a:defRPr>
            </a:lvl1pPr>
          </a:lstStyle>
          <a:p>
            <a:r>
              <a:rPr lang="en-US" dirty="0" smtClean="0"/>
              <a:t>APEC PPSTI Concept Note Presentation</a:t>
            </a:r>
            <a:endParaRPr lang="en-US" dirty="0"/>
          </a:p>
        </p:txBody>
      </p:sp>
      <p:sp>
        <p:nvSpPr>
          <p:cNvPr id="3" name="Subtitle 2"/>
          <p:cNvSpPr>
            <a:spLocks noGrp="1"/>
          </p:cNvSpPr>
          <p:nvPr>
            <p:ph type="subTitle" idx="1"/>
          </p:nvPr>
        </p:nvSpPr>
        <p:spPr>
          <a:xfrm>
            <a:off x="685800" y="1428750"/>
            <a:ext cx="3124200" cy="2971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55718" y="4766552"/>
            <a:ext cx="2133600" cy="273844"/>
          </a:xfrm>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a:xfrm>
            <a:off x="2514600" y="4766552"/>
            <a:ext cx="2895600" cy="273844"/>
          </a:xfrm>
        </p:spPr>
        <p:txBody>
          <a:bodyPr/>
          <a:lstStyle/>
          <a:p>
            <a:r>
              <a:rPr lang="en-US" dirty="0" smtClean="0"/>
              <a:t>APEC PPSTI</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4457701"/>
            <a:ext cx="1503318" cy="607219"/>
          </a:xfrm>
          <a:prstGeom prst="rect">
            <a:avLst/>
          </a:prstGeom>
        </p:spPr>
      </p:pic>
    </p:spTree>
    <p:extLst>
      <p:ext uri="{BB962C8B-B14F-4D97-AF65-F5344CB8AC3E}">
        <p14:creationId xmlns:p14="http://schemas.microsoft.com/office/powerpoint/2010/main" val="47231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662318-C08B-40FC-9B1B-F64ADA803BD5}" type="datetimeFigureOut">
              <a:rPr lang="en-US" smtClean="0"/>
              <a:pPr/>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3F7AD-010F-404C-9EC5-2DC6BF501C82}" type="slidenum">
              <a:rPr lang="en-US" smtClean="0"/>
              <a:pPr/>
              <a:t>‹#›</a:t>
            </a:fld>
            <a:endParaRPr lang="en-US"/>
          </a:p>
        </p:txBody>
      </p:sp>
    </p:spTree>
    <p:extLst>
      <p:ext uri="{BB962C8B-B14F-4D97-AF65-F5344CB8AC3E}">
        <p14:creationId xmlns:p14="http://schemas.microsoft.com/office/powerpoint/2010/main" val="389534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662318-C08B-40FC-9B1B-F64ADA803BD5}" type="datetimeFigureOut">
              <a:rPr lang="en-US" smtClean="0"/>
              <a:pPr/>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3F7AD-010F-404C-9EC5-2DC6BF501C82}" type="slidenum">
              <a:rPr lang="en-US" smtClean="0"/>
              <a:pPr/>
              <a:t>‹#›</a:t>
            </a:fld>
            <a:endParaRPr lang="en-US"/>
          </a:p>
        </p:txBody>
      </p:sp>
    </p:spTree>
    <p:extLst>
      <p:ext uri="{BB962C8B-B14F-4D97-AF65-F5344CB8AC3E}">
        <p14:creationId xmlns:p14="http://schemas.microsoft.com/office/powerpoint/2010/main" val="3693357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62318-C08B-40FC-9B1B-F64ADA803BD5}" type="datetimeFigureOut">
              <a:rPr lang="en-US" smtClean="0"/>
              <a:pPr/>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3F7AD-010F-404C-9EC5-2DC6BF501C82}" type="slidenum">
              <a:rPr lang="en-US" smtClean="0"/>
              <a:pPr/>
              <a:t>‹#›</a:t>
            </a:fld>
            <a:endParaRPr lang="en-US"/>
          </a:p>
        </p:txBody>
      </p:sp>
    </p:spTree>
    <p:extLst>
      <p:ext uri="{BB962C8B-B14F-4D97-AF65-F5344CB8AC3E}">
        <p14:creationId xmlns:p14="http://schemas.microsoft.com/office/powerpoint/2010/main" val="12801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smtClean="0"/>
              <a:t>-The Issue-</a:t>
            </a:r>
            <a:endParaRPr lang="en-US" dirty="0"/>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sp>
        <p:nvSpPr>
          <p:cNvPr id="10" name="Text Placeholder 9"/>
          <p:cNvSpPr>
            <a:spLocks noGrp="1"/>
          </p:cNvSpPr>
          <p:nvPr>
            <p:ph type="body" sz="quarter" idx="15"/>
          </p:nvPr>
        </p:nvSpPr>
        <p:spPr>
          <a:xfrm>
            <a:off x="609600" y="2571750"/>
            <a:ext cx="80772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0682" y="4536283"/>
            <a:ext cx="1503318" cy="607219"/>
          </a:xfrm>
          <a:prstGeom prst="rect">
            <a:avLst/>
          </a:prstGeom>
        </p:spPr>
      </p:pic>
      <p:sp>
        <p:nvSpPr>
          <p:cNvPr id="13" name="Picture Placeholder 12"/>
          <p:cNvSpPr>
            <a:spLocks noGrp="1"/>
          </p:cNvSpPr>
          <p:nvPr>
            <p:ph type="pic" sz="quarter" idx="16"/>
          </p:nvPr>
        </p:nvSpPr>
        <p:spPr>
          <a:xfrm>
            <a:off x="457200" y="1143000"/>
            <a:ext cx="1600200" cy="1257300"/>
          </a:xfrm>
          <a:prstGeom prst="ellipse">
            <a:avLst/>
          </a:prstGeom>
          <a:ln w="38100">
            <a:solidFill>
              <a:schemeClr val="tx2">
                <a:lumMod val="50000"/>
              </a:schemeClr>
            </a:solidFill>
          </a:ln>
        </p:spPr>
        <p:txBody>
          <a:bodyPr/>
          <a:lstStyle/>
          <a:p>
            <a:endParaRPr lang="en-US" dirty="0"/>
          </a:p>
        </p:txBody>
      </p:sp>
      <p:sp>
        <p:nvSpPr>
          <p:cNvPr id="15" name="Picture Placeholder 12"/>
          <p:cNvSpPr>
            <a:spLocks noGrp="1"/>
          </p:cNvSpPr>
          <p:nvPr>
            <p:ph type="pic" sz="quarter" idx="18"/>
          </p:nvPr>
        </p:nvSpPr>
        <p:spPr>
          <a:xfrm>
            <a:off x="3771900" y="1143000"/>
            <a:ext cx="1600200" cy="1257300"/>
          </a:xfrm>
          <a:prstGeom prst="ellipse">
            <a:avLst/>
          </a:prstGeom>
          <a:ln w="38100">
            <a:solidFill>
              <a:schemeClr val="tx2">
                <a:lumMod val="50000"/>
              </a:schemeClr>
            </a:solidFill>
          </a:ln>
        </p:spPr>
        <p:txBody>
          <a:bodyPr/>
          <a:lstStyle/>
          <a:p>
            <a:endParaRPr lang="en-US" dirty="0"/>
          </a:p>
        </p:txBody>
      </p:sp>
      <p:sp>
        <p:nvSpPr>
          <p:cNvPr id="16" name="Picture Placeholder 12"/>
          <p:cNvSpPr>
            <a:spLocks noGrp="1"/>
          </p:cNvSpPr>
          <p:nvPr>
            <p:ph type="pic" sz="quarter" idx="19"/>
          </p:nvPr>
        </p:nvSpPr>
        <p:spPr>
          <a:xfrm>
            <a:off x="7086600" y="1143000"/>
            <a:ext cx="1600200" cy="1257300"/>
          </a:xfrm>
          <a:prstGeom prst="ellipse">
            <a:avLst/>
          </a:prstGeom>
          <a:ln w="38100">
            <a:solidFill>
              <a:schemeClr val="tx2">
                <a:lumMod val="50000"/>
              </a:schemeClr>
            </a:solidFill>
          </a:ln>
        </p:spPr>
        <p:txBody>
          <a:bodyPr/>
          <a:lstStyle/>
          <a:p>
            <a:endParaRPr lang="en-US" dirty="0"/>
          </a:p>
        </p:txBody>
      </p:sp>
    </p:spTree>
    <p:extLst>
      <p:ext uri="{BB962C8B-B14F-4D97-AF65-F5344CB8AC3E}">
        <p14:creationId xmlns:p14="http://schemas.microsoft.com/office/powerpoint/2010/main" val="51598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ject Detail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smtClean="0"/>
              <a:t>-Project Details-</a:t>
            </a:r>
            <a:endParaRPr lang="en-US" dirty="0"/>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0682" y="4503671"/>
            <a:ext cx="1503318" cy="607219"/>
          </a:xfrm>
          <a:prstGeom prst="rect">
            <a:avLst/>
          </a:prstGeom>
        </p:spPr>
      </p:pic>
      <p:sp>
        <p:nvSpPr>
          <p:cNvPr id="9" name="Text Placeholder 8"/>
          <p:cNvSpPr>
            <a:spLocks noGrp="1"/>
          </p:cNvSpPr>
          <p:nvPr>
            <p:ph type="body" sz="quarter" idx="13"/>
          </p:nvPr>
        </p:nvSpPr>
        <p:spPr>
          <a:xfrm>
            <a:off x="457200" y="1085850"/>
            <a:ext cx="8229600" cy="3543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36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05979"/>
            <a:ext cx="8229600" cy="857250"/>
          </a:xfrm>
        </p:spPr>
        <p:txBody>
          <a:bodyPr/>
          <a:lstStyle>
            <a:lvl1pPr>
              <a:defRPr>
                <a:latin typeface="Century Gothic" panose="020B0502020202020204" pitchFamily="34" charset="0"/>
              </a:defRPr>
            </a:lvl1pPr>
          </a:lstStyle>
          <a:p>
            <a:r>
              <a:rPr lang="en-US" dirty="0" smtClean="0"/>
              <a:t>-Objectives-</a:t>
            </a:r>
            <a:endParaRPr lang="en-US" dirty="0"/>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0682" y="4536283"/>
            <a:ext cx="1503318" cy="607219"/>
          </a:xfrm>
          <a:prstGeom prst="rect">
            <a:avLst/>
          </a:prstGeom>
        </p:spPr>
      </p:pic>
      <p:sp>
        <p:nvSpPr>
          <p:cNvPr id="13" name="Text Placeholder 12"/>
          <p:cNvSpPr>
            <a:spLocks noGrp="1"/>
          </p:cNvSpPr>
          <p:nvPr>
            <p:ph type="body" sz="quarter" idx="14"/>
          </p:nvPr>
        </p:nvSpPr>
        <p:spPr>
          <a:xfrm>
            <a:off x="457200" y="2571750"/>
            <a:ext cx="8305800" cy="188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Picture Placeholder 14"/>
          <p:cNvSpPr>
            <a:spLocks noGrp="1"/>
          </p:cNvSpPr>
          <p:nvPr>
            <p:ph type="pic" sz="quarter" idx="15"/>
          </p:nvPr>
        </p:nvSpPr>
        <p:spPr>
          <a:xfrm>
            <a:off x="609600" y="1200150"/>
            <a:ext cx="7924800" cy="1257300"/>
          </a:xfrm>
          <a:prstGeom prst="round2DiagRect">
            <a:avLst/>
          </a:prstGeom>
        </p:spPr>
        <p:txBody>
          <a:bodyPr/>
          <a:lstStyle/>
          <a:p>
            <a:endParaRPr lang="en-US"/>
          </a:p>
        </p:txBody>
      </p:sp>
    </p:spTree>
    <p:extLst>
      <p:ext uri="{BB962C8B-B14F-4D97-AF65-F5344CB8AC3E}">
        <p14:creationId xmlns:p14="http://schemas.microsoft.com/office/powerpoint/2010/main" val="92310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oriti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Century Gothic" panose="020B0502020202020204" pitchFamily="34" charset="0"/>
              </a:defRPr>
            </a:lvl1pPr>
          </a:lstStyle>
          <a:p>
            <a:r>
              <a:rPr lang="en-US" dirty="0" smtClean="0"/>
              <a:t>-Ties to APEC/PPSTI Priorities-</a:t>
            </a:r>
            <a:endParaRPr lang="en-US" dirty="0"/>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sp>
        <p:nvSpPr>
          <p:cNvPr id="10" name="Text Placeholder 9"/>
          <p:cNvSpPr>
            <a:spLocks noGrp="1"/>
          </p:cNvSpPr>
          <p:nvPr>
            <p:ph type="body" sz="quarter" idx="15"/>
          </p:nvPr>
        </p:nvSpPr>
        <p:spPr>
          <a:xfrm>
            <a:off x="457200" y="1200150"/>
            <a:ext cx="6172200" cy="3600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7035" y="4532617"/>
            <a:ext cx="1503318" cy="607219"/>
          </a:xfrm>
          <a:prstGeom prst="rect">
            <a:avLst/>
          </a:prstGeom>
        </p:spPr>
      </p:pic>
      <p:sp>
        <p:nvSpPr>
          <p:cNvPr id="13" name="Picture Placeholder 12"/>
          <p:cNvSpPr>
            <a:spLocks noGrp="1"/>
          </p:cNvSpPr>
          <p:nvPr>
            <p:ph type="pic" sz="quarter" idx="16"/>
          </p:nvPr>
        </p:nvSpPr>
        <p:spPr>
          <a:xfrm>
            <a:off x="6400800" y="1143000"/>
            <a:ext cx="2590800" cy="2000250"/>
          </a:xfrm>
          <a:prstGeom prst="ellipse">
            <a:avLst/>
          </a:prstGeom>
        </p:spPr>
        <p:txBody>
          <a:bodyPr/>
          <a:lstStyle/>
          <a:p>
            <a:endParaRPr lang="en-US"/>
          </a:p>
        </p:txBody>
      </p:sp>
      <p:sp>
        <p:nvSpPr>
          <p:cNvPr id="14" name="Picture Placeholder 12"/>
          <p:cNvSpPr>
            <a:spLocks noGrp="1"/>
          </p:cNvSpPr>
          <p:nvPr>
            <p:ph type="pic" sz="quarter" idx="17"/>
          </p:nvPr>
        </p:nvSpPr>
        <p:spPr>
          <a:xfrm>
            <a:off x="5410200" y="2686050"/>
            <a:ext cx="2590800" cy="2000250"/>
          </a:xfrm>
          <a:prstGeom prst="ellipse">
            <a:avLst/>
          </a:prstGeom>
        </p:spPr>
        <p:txBody>
          <a:bodyPr/>
          <a:lstStyle/>
          <a:p>
            <a:endParaRPr lang="en-US"/>
          </a:p>
        </p:txBody>
      </p:sp>
    </p:spTree>
    <p:extLst>
      <p:ext uri="{BB962C8B-B14F-4D97-AF65-F5344CB8AC3E}">
        <p14:creationId xmlns:p14="http://schemas.microsoft.com/office/powerpoint/2010/main" val="161437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smtClean="0"/>
              <a:t>-Timeline-</a:t>
            </a:r>
            <a:endParaRPr lang="en-US" dirty="0"/>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0682" y="4536283"/>
            <a:ext cx="1503318" cy="607219"/>
          </a:xfrm>
          <a:prstGeom prst="rect">
            <a:avLst/>
          </a:prstGeom>
        </p:spPr>
      </p:pic>
      <p:sp>
        <p:nvSpPr>
          <p:cNvPr id="21" name="SmartArt Placeholder 20"/>
          <p:cNvSpPr>
            <a:spLocks noGrp="1"/>
          </p:cNvSpPr>
          <p:nvPr>
            <p:ph type="dgm" sz="quarter" idx="13"/>
          </p:nvPr>
        </p:nvSpPr>
        <p:spPr>
          <a:xfrm>
            <a:off x="533400" y="1257300"/>
            <a:ext cx="8153400" cy="3143250"/>
          </a:xfrm>
        </p:spPr>
        <p:txBody>
          <a:bodyPr/>
          <a:lstStyle/>
          <a:p>
            <a:endParaRPr lang="en-US"/>
          </a:p>
        </p:txBody>
      </p:sp>
    </p:spTree>
    <p:extLst>
      <p:ext uri="{BB962C8B-B14F-4D97-AF65-F5344CB8AC3E}">
        <p14:creationId xmlns:p14="http://schemas.microsoft.com/office/powerpoint/2010/main" val="248954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cept note champ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Century Gothic" panose="020B0502020202020204" pitchFamily="34" charset="0"/>
              </a:defRPr>
            </a:lvl1pPr>
          </a:lstStyle>
          <a:p>
            <a:r>
              <a:rPr lang="en-US" dirty="0" smtClean="0"/>
              <a:t>-Concept Note Champion-</a:t>
            </a:r>
            <a:endParaRPr lang="en-US" dirty="0"/>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0" y="4134052"/>
            <a:ext cx="1503318" cy="607219"/>
          </a:xfrm>
          <a:prstGeom prst="rect">
            <a:avLst/>
          </a:prstGeom>
        </p:spPr>
      </p:pic>
      <p:sp>
        <p:nvSpPr>
          <p:cNvPr id="8" name="Picture Placeholder 7"/>
          <p:cNvSpPr>
            <a:spLocks noGrp="1"/>
          </p:cNvSpPr>
          <p:nvPr>
            <p:ph type="pic" sz="quarter" idx="13"/>
          </p:nvPr>
        </p:nvSpPr>
        <p:spPr>
          <a:xfrm>
            <a:off x="990600" y="1428750"/>
            <a:ext cx="2438400" cy="2514600"/>
          </a:xfrm>
        </p:spPr>
        <p:txBody>
          <a:bodyPr/>
          <a:lstStyle/>
          <a:p>
            <a:endParaRPr lang="en-US"/>
          </a:p>
        </p:txBody>
      </p:sp>
      <p:sp>
        <p:nvSpPr>
          <p:cNvPr id="10" name="Text Placeholder 9"/>
          <p:cNvSpPr>
            <a:spLocks noGrp="1"/>
          </p:cNvSpPr>
          <p:nvPr>
            <p:ph type="body" sz="quarter" idx="14"/>
          </p:nvPr>
        </p:nvSpPr>
        <p:spPr>
          <a:xfrm>
            <a:off x="3810000" y="1428750"/>
            <a:ext cx="46482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157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62318-C08B-40FC-9B1B-F64ADA803BD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3F7AD-010F-404C-9EC5-2DC6BF501C82}" type="slidenum">
              <a:rPr lang="en-US" smtClean="0"/>
              <a:pPr/>
              <a:t>‹#›</a:t>
            </a:fld>
            <a:endParaRPr lang="en-US"/>
          </a:p>
        </p:txBody>
      </p:sp>
    </p:spTree>
    <p:extLst>
      <p:ext uri="{BB962C8B-B14F-4D97-AF65-F5344CB8AC3E}">
        <p14:creationId xmlns:p14="http://schemas.microsoft.com/office/powerpoint/2010/main" val="110640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662318-C08B-40FC-9B1B-F64ADA803BD5}"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3F7AD-010F-404C-9EC5-2DC6BF501C82}" type="slidenum">
              <a:rPr lang="en-US" smtClean="0"/>
              <a:pPr/>
              <a:t>‹#›</a:t>
            </a:fld>
            <a:endParaRPr lang="en-US"/>
          </a:p>
        </p:txBody>
      </p:sp>
    </p:spTree>
    <p:extLst>
      <p:ext uri="{BB962C8B-B14F-4D97-AF65-F5344CB8AC3E}">
        <p14:creationId xmlns:p14="http://schemas.microsoft.com/office/powerpoint/2010/main" val="195675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A662318-C08B-40FC-9B1B-F64ADA803BD5}" type="datetimeFigureOut">
              <a:rPr lang="en-US" smtClean="0"/>
              <a:pPr/>
              <a:t>5/16/2017</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EF3F7AD-010F-404C-9EC5-2DC6BF501C82}" type="slidenum">
              <a:rPr lang="en-US" smtClean="0"/>
              <a:pPr/>
              <a:t>‹#›</a:t>
            </a:fld>
            <a:endParaRPr lang="en-US"/>
          </a:p>
        </p:txBody>
      </p:sp>
    </p:spTree>
    <p:extLst>
      <p:ext uri="{BB962C8B-B14F-4D97-AF65-F5344CB8AC3E}">
        <p14:creationId xmlns:p14="http://schemas.microsoft.com/office/powerpoint/2010/main" val="249352443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62" r:id="rId5"/>
    <p:sldLayoutId id="2147483663" r:id="rId6"/>
    <p:sldLayoutId id="2147483664" r:id="rId7"/>
    <p:sldLayoutId id="2147483651" r:id="rId8"/>
    <p:sldLayoutId id="2147483652" r:id="rId9"/>
    <p:sldLayoutId id="2147483653" r:id="rId10"/>
    <p:sldLayoutId id="2147483654" r:id="rId11"/>
    <p:sldLayoutId id="214748365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PonomarenkoNV@economy.gov.ru"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hyperlink" Target="http://www.cluster.hse.ru/" TargetMode="External"/><Relationship Id="rId4" Type="http://schemas.openxmlformats.org/officeDocument/2006/relationships/hyperlink" Target="mailto:a.stepanov@hse.r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APEC PPSTI</a:t>
            </a:r>
            <a:br>
              <a:rPr lang="en-US" dirty="0" smtClean="0"/>
            </a:br>
            <a:r>
              <a:rPr lang="en-US" dirty="0" smtClean="0"/>
              <a:t> Concept Note Presentation</a:t>
            </a:r>
            <a:br>
              <a:rPr lang="en-US" dirty="0" smtClean="0"/>
            </a:br>
            <a:r>
              <a:rPr lang="en-US" dirty="0" smtClean="0"/>
              <a:t>PPSTI 10</a:t>
            </a:r>
            <a:endParaRPr lang="en-US" dirty="0"/>
          </a:p>
        </p:txBody>
      </p:sp>
      <p:sp>
        <p:nvSpPr>
          <p:cNvPr id="3" name="Subtitle 2"/>
          <p:cNvSpPr>
            <a:spLocks noGrp="1"/>
          </p:cNvSpPr>
          <p:nvPr>
            <p:ph type="subTitle" idx="1"/>
          </p:nvPr>
        </p:nvSpPr>
        <p:spPr>
          <a:xfrm>
            <a:off x="381000" y="1504950"/>
            <a:ext cx="4648200" cy="2571750"/>
          </a:xfrm>
        </p:spPr>
        <p:txBody>
          <a:bodyPr>
            <a:normAutofit/>
          </a:bodyPr>
          <a:lstStyle/>
          <a:p>
            <a:r>
              <a:rPr lang="en-US" b="1" dirty="0" smtClean="0">
                <a:solidFill>
                  <a:schemeClr val="bg1"/>
                </a:solidFill>
                <a:effectLst>
                  <a:outerShdw blurRad="38100" dist="38100" dir="2700000" algn="tl">
                    <a:srgbClr val="000000">
                      <a:alpha val="43137"/>
                    </a:srgbClr>
                  </a:outerShdw>
                </a:effectLst>
                <a:latin typeface="Century Gothic" panose="020B0502020202020204" pitchFamily="34" charset="0"/>
              </a:rPr>
              <a:t>Workshop on high growth innovative firms (HGIFs) acceleration</a:t>
            </a:r>
            <a:endParaRPr lang="en-US"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2" name="Subtitle 2"/>
          <p:cNvSpPr txBox="1">
            <a:spLocks/>
          </p:cNvSpPr>
          <p:nvPr/>
        </p:nvSpPr>
        <p:spPr>
          <a:xfrm>
            <a:off x="1752600" y="4286250"/>
            <a:ext cx="3124200" cy="10287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800" i="1" dirty="0" smtClean="0">
                <a:solidFill>
                  <a:schemeClr val="bg1"/>
                </a:solidFill>
                <a:latin typeface="Arial Narrow" panose="020B0606020202030204" pitchFamily="34" charset="0"/>
              </a:rPr>
              <a:t>Russia</a:t>
            </a:r>
          </a:p>
          <a:p>
            <a:r>
              <a:rPr lang="en-US" sz="1800" i="1" dirty="0" smtClean="0">
                <a:solidFill>
                  <a:schemeClr val="bg1"/>
                </a:solidFill>
                <a:latin typeface="Arial Narrow" panose="020B0606020202030204" pitchFamily="34" charset="0"/>
              </a:rPr>
              <a:t>Agenda Item # </a:t>
            </a:r>
            <a:r>
              <a:rPr lang="en-GB" sz="1800" i="1" dirty="0" smtClean="0">
                <a:solidFill>
                  <a:schemeClr val="bg1"/>
                </a:solidFill>
                <a:latin typeface="Arial Narrow" panose="020B0606020202030204" pitchFamily="34" charset="0"/>
              </a:rPr>
              <a:t>9.2.</a:t>
            </a:r>
            <a:r>
              <a:rPr lang="ru-RU" sz="1800" i="1" dirty="0" smtClean="0">
                <a:solidFill>
                  <a:schemeClr val="bg1"/>
                </a:solidFill>
                <a:latin typeface="Arial Narrow" panose="020B0606020202030204" pitchFamily="34" charset="0"/>
              </a:rPr>
              <a:t>11</a:t>
            </a:r>
            <a:r>
              <a:rPr lang="en-GB" sz="1800" i="1" dirty="0" smtClean="0">
                <a:solidFill>
                  <a:schemeClr val="bg1"/>
                </a:solidFill>
                <a:latin typeface="Arial Narrow" panose="020B0606020202030204" pitchFamily="34" charset="0"/>
              </a:rPr>
              <a:t> </a:t>
            </a:r>
            <a:endParaRPr lang="en-US" sz="1800"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44095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84"/>
            <a:ext cx="8229600" cy="857250"/>
          </a:xfrm>
        </p:spPr>
        <p:txBody>
          <a:bodyPr>
            <a:normAutofit/>
          </a:bodyPr>
          <a:lstStyle/>
          <a:p>
            <a:r>
              <a:rPr lang="en-US" sz="3200" dirty="0" smtClean="0"/>
              <a:t>-The Issue-</a:t>
            </a:r>
            <a:endParaRPr lang="en-US" sz="3200" dirty="0"/>
          </a:p>
        </p:txBody>
      </p:sp>
      <p:sp>
        <p:nvSpPr>
          <p:cNvPr id="3" name="Text Placeholder 2"/>
          <p:cNvSpPr>
            <a:spLocks noGrp="1"/>
          </p:cNvSpPr>
          <p:nvPr>
            <p:ph type="body" sz="quarter" idx="15"/>
          </p:nvPr>
        </p:nvSpPr>
        <p:spPr>
          <a:xfrm>
            <a:off x="63678" y="983104"/>
            <a:ext cx="8763000" cy="4038600"/>
          </a:xfrm>
        </p:spPr>
        <p:txBody>
          <a:bodyPr>
            <a:noAutofit/>
          </a:bodyPr>
          <a:lstStyle/>
          <a:p>
            <a:pPr marL="174625" indent="0" algn="just">
              <a:spcBef>
                <a:spcPts val="600"/>
              </a:spcBef>
              <a:spcAft>
                <a:spcPts val="600"/>
              </a:spcAft>
              <a:buNone/>
            </a:pPr>
            <a:endParaRPr lang="en-US" sz="1850" dirty="0" smtClean="0">
              <a:cs typeface="Arial" panose="020B0604020202020204" pitchFamily="34" charset="0"/>
            </a:endParaRPr>
          </a:p>
          <a:p>
            <a:pPr marL="174625" indent="0" algn="just">
              <a:spcBef>
                <a:spcPts val="600"/>
              </a:spcBef>
              <a:spcAft>
                <a:spcPts val="600"/>
              </a:spcAft>
              <a:buNone/>
            </a:pPr>
            <a:endParaRPr lang="en-US" sz="1850" dirty="0">
              <a:cs typeface="Arial" panose="020B0604020202020204" pitchFamily="34" charset="0"/>
            </a:endParaRPr>
          </a:p>
          <a:p>
            <a:pPr marL="174625" indent="0" algn="just">
              <a:spcBef>
                <a:spcPts val="600"/>
              </a:spcBef>
              <a:spcAft>
                <a:spcPts val="600"/>
              </a:spcAft>
              <a:buNone/>
            </a:pPr>
            <a:endParaRPr lang="en-US" sz="1850" dirty="0" smtClean="0">
              <a:cs typeface="Arial" panose="020B0604020202020204" pitchFamily="34" charset="0"/>
            </a:endParaRPr>
          </a:p>
          <a:p>
            <a:pPr marL="174625" indent="0" algn="just">
              <a:spcBef>
                <a:spcPts val="600"/>
              </a:spcBef>
              <a:spcAft>
                <a:spcPts val="600"/>
              </a:spcAft>
              <a:buNone/>
            </a:pPr>
            <a:endParaRPr lang="en-US" sz="1850" dirty="0">
              <a:cs typeface="Arial" panose="020B0604020202020204" pitchFamily="34" charset="0"/>
            </a:endParaRPr>
          </a:p>
          <a:p>
            <a:pPr marL="174625" indent="0" algn="just">
              <a:spcBef>
                <a:spcPts val="600"/>
              </a:spcBef>
              <a:spcAft>
                <a:spcPts val="600"/>
              </a:spcAft>
              <a:buNone/>
            </a:pPr>
            <a:endParaRPr lang="en-US" sz="1850" dirty="0" smtClean="0">
              <a:cs typeface="Arial" panose="020B0604020202020204" pitchFamily="34" charset="0"/>
            </a:endParaRPr>
          </a:p>
          <a:p>
            <a:pPr marL="174625" indent="0" algn="just">
              <a:spcBef>
                <a:spcPts val="600"/>
              </a:spcBef>
              <a:spcAft>
                <a:spcPts val="600"/>
              </a:spcAft>
              <a:buNone/>
            </a:pPr>
            <a:endParaRPr lang="en-US" sz="1850" dirty="0">
              <a:cs typeface="Arial" panose="020B0604020202020204" pitchFamily="34" charset="0"/>
            </a:endParaRPr>
          </a:p>
          <a:p>
            <a:pPr marL="174625" indent="0" algn="just">
              <a:spcBef>
                <a:spcPts val="600"/>
              </a:spcBef>
              <a:spcAft>
                <a:spcPts val="600"/>
              </a:spcAft>
              <a:buNone/>
            </a:pPr>
            <a:endParaRPr lang="en-US" sz="1850" dirty="0" smtClean="0">
              <a:cs typeface="Arial" panose="020B0604020202020204" pitchFamily="34" charset="0"/>
            </a:endParaRPr>
          </a:p>
          <a:p>
            <a:pPr marL="174625" indent="0" algn="just">
              <a:spcBef>
                <a:spcPts val="600"/>
              </a:spcBef>
              <a:spcAft>
                <a:spcPts val="600"/>
              </a:spcAft>
              <a:buNone/>
            </a:pPr>
            <a:endParaRPr lang="en-US" sz="1850" dirty="0" smtClean="0">
              <a:cs typeface="Arial" panose="020B0604020202020204" pitchFamily="34" charset="0"/>
            </a:endParaRPr>
          </a:p>
          <a:p>
            <a:pPr marL="174625" indent="0" algn="just">
              <a:spcBef>
                <a:spcPts val="600"/>
              </a:spcBef>
              <a:spcAft>
                <a:spcPts val="600"/>
              </a:spcAft>
              <a:buNone/>
            </a:pPr>
            <a:endParaRPr lang="en-US" sz="1850" dirty="0" smtClean="0">
              <a:cs typeface="Arial" panose="020B0604020202020204" pitchFamily="34" charset="0"/>
            </a:endParaRPr>
          </a:p>
        </p:txBody>
      </p:sp>
      <p:grpSp>
        <p:nvGrpSpPr>
          <p:cNvPr id="5" name="Group 4"/>
          <p:cNvGrpSpPr/>
          <p:nvPr/>
        </p:nvGrpSpPr>
        <p:grpSpPr>
          <a:xfrm>
            <a:off x="63678" y="983104"/>
            <a:ext cx="8978187" cy="3435567"/>
            <a:chOff x="1065212" y="835041"/>
            <a:chExt cx="7003113" cy="2964063"/>
          </a:xfrm>
        </p:grpSpPr>
        <p:sp>
          <p:nvSpPr>
            <p:cNvPr id="6" name="Freeform 5"/>
            <p:cNvSpPr/>
            <p:nvPr/>
          </p:nvSpPr>
          <p:spPr>
            <a:xfrm>
              <a:off x="1289767" y="3207425"/>
              <a:ext cx="6543540" cy="591679"/>
            </a:xfrm>
            <a:custGeom>
              <a:avLst/>
              <a:gdLst>
                <a:gd name="connsiteX0" fmla="*/ 0 w 6510175"/>
                <a:gd name="connsiteY0" fmla="*/ 48571 h 291420"/>
                <a:gd name="connsiteX1" fmla="*/ 48571 w 6510175"/>
                <a:gd name="connsiteY1" fmla="*/ 0 h 291420"/>
                <a:gd name="connsiteX2" fmla="*/ 6461604 w 6510175"/>
                <a:gd name="connsiteY2" fmla="*/ 0 h 291420"/>
                <a:gd name="connsiteX3" fmla="*/ 6510175 w 6510175"/>
                <a:gd name="connsiteY3" fmla="*/ 48571 h 291420"/>
                <a:gd name="connsiteX4" fmla="*/ 6510175 w 6510175"/>
                <a:gd name="connsiteY4" fmla="*/ 242849 h 291420"/>
                <a:gd name="connsiteX5" fmla="*/ 6461604 w 6510175"/>
                <a:gd name="connsiteY5" fmla="*/ 291420 h 291420"/>
                <a:gd name="connsiteX6" fmla="*/ 48571 w 6510175"/>
                <a:gd name="connsiteY6" fmla="*/ 291420 h 291420"/>
                <a:gd name="connsiteX7" fmla="*/ 0 w 6510175"/>
                <a:gd name="connsiteY7" fmla="*/ 242849 h 291420"/>
                <a:gd name="connsiteX8" fmla="*/ 0 w 6510175"/>
                <a:gd name="connsiteY8" fmla="*/ 48571 h 29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0175" h="291420">
                  <a:moveTo>
                    <a:pt x="0" y="48571"/>
                  </a:moveTo>
                  <a:cubicBezTo>
                    <a:pt x="0" y="21746"/>
                    <a:pt x="21746" y="0"/>
                    <a:pt x="48571" y="0"/>
                  </a:cubicBezTo>
                  <a:lnTo>
                    <a:pt x="6461604" y="0"/>
                  </a:lnTo>
                  <a:cubicBezTo>
                    <a:pt x="6488429" y="0"/>
                    <a:pt x="6510175" y="21746"/>
                    <a:pt x="6510175" y="48571"/>
                  </a:cubicBezTo>
                  <a:lnTo>
                    <a:pt x="6510175" y="242849"/>
                  </a:lnTo>
                  <a:cubicBezTo>
                    <a:pt x="6510175" y="269674"/>
                    <a:pt x="6488429" y="291420"/>
                    <a:pt x="6461604" y="291420"/>
                  </a:cubicBezTo>
                  <a:lnTo>
                    <a:pt x="48571" y="291420"/>
                  </a:lnTo>
                  <a:cubicBezTo>
                    <a:pt x="21746" y="291420"/>
                    <a:pt x="0" y="269674"/>
                    <a:pt x="0" y="242849"/>
                  </a:cubicBezTo>
                  <a:lnTo>
                    <a:pt x="0" y="48571"/>
                  </a:lnTo>
                  <a:close/>
                </a:path>
              </a:pathLst>
            </a:custGeom>
            <a:ln>
              <a:solidFill>
                <a:schemeClr val="accent1"/>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03742" tIns="14226" rIns="203742" bIns="14226" numCol="1" spcCol="1270" anchor="ctr" anchorCtr="0">
              <a:noAutofit/>
            </a:bodyPr>
            <a:lstStyle/>
            <a:p>
              <a:pPr lvl="0"/>
              <a:r>
                <a:rPr lang="en-US" sz="1600" dirty="0">
                  <a:solidFill>
                    <a:schemeClr val="tx1"/>
                  </a:solidFill>
                </a:rPr>
                <a:t>Most of these firms face </a:t>
              </a:r>
              <a:r>
                <a:rPr lang="en-US" sz="1600" b="1" dirty="0">
                  <a:solidFill>
                    <a:schemeClr val="tx1"/>
                  </a:solidFill>
                </a:rPr>
                <a:t>similar growth challenges</a:t>
              </a:r>
              <a:r>
                <a:rPr lang="en-US" sz="1600" dirty="0">
                  <a:solidFill>
                    <a:schemeClr val="tx1"/>
                  </a:solidFill>
                </a:rPr>
                <a:t>, such as financial barriers and external environment effects.</a:t>
              </a:r>
              <a:endParaRPr lang="sk-SK" sz="1600" dirty="0">
                <a:solidFill>
                  <a:schemeClr val="tx1"/>
                </a:solidFill>
              </a:endParaRPr>
            </a:p>
          </p:txBody>
        </p:sp>
        <p:sp>
          <p:nvSpPr>
            <p:cNvPr id="7" name="Freeform 6"/>
            <p:cNvSpPr/>
            <p:nvPr/>
          </p:nvSpPr>
          <p:spPr>
            <a:xfrm>
              <a:off x="1065212" y="1456758"/>
              <a:ext cx="7003113" cy="854648"/>
            </a:xfrm>
            <a:custGeom>
              <a:avLst/>
              <a:gdLst>
                <a:gd name="connsiteX0" fmla="*/ 0 w 7162800"/>
                <a:gd name="connsiteY0" fmla="*/ 0 h 1209600"/>
                <a:gd name="connsiteX1" fmla="*/ 7162800 w 7162800"/>
                <a:gd name="connsiteY1" fmla="*/ 0 h 1209600"/>
                <a:gd name="connsiteX2" fmla="*/ 7162800 w 7162800"/>
                <a:gd name="connsiteY2" fmla="*/ 1209600 h 1209600"/>
                <a:gd name="connsiteX3" fmla="*/ 0 w 7162800"/>
                <a:gd name="connsiteY3" fmla="*/ 1209600 h 1209600"/>
                <a:gd name="connsiteX4" fmla="*/ 0 w 7162800"/>
                <a:gd name="connsiteY4" fmla="*/ 0 h 12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62800" h="1209600">
                  <a:moveTo>
                    <a:pt x="0" y="0"/>
                  </a:moveTo>
                  <a:lnTo>
                    <a:pt x="7162800" y="0"/>
                  </a:lnTo>
                  <a:lnTo>
                    <a:pt x="7162800" y="1209600"/>
                  </a:lnTo>
                  <a:lnTo>
                    <a:pt x="0" y="1209600"/>
                  </a:lnTo>
                  <a:lnTo>
                    <a:pt x="0" y="0"/>
                  </a:lnTo>
                  <a:close/>
                </a:path>
              </a:pathLst>
            </a:custGeom>
            <a:solidFill>
              <a:schemeClr val="accent5">
                <a:lumMod val="20000"/>
                <a:lumOff val="80000"/>
                <a:alpha val="90000"/>
              </a:schemeClr>
            </a:solidFill>
            <a:ln>
              <a:solidFill>
                <a:schemeClr val="accent1"/>
              </a:solidFill>
            </a:ln>
          </p:spPr>
          <p:style>
            <a:lnRef idx="2">
              <a:schemeClr val="dk2">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555913" tIns="124968" rIns="555913" bIns="78232" numCol="1" spcCol="1270" anchor="t" anchorCtr="0">
              <a:noAutofit/>
            </a:bodyPr>
            <a:lstStyle/>
            <a:p>
              <a:pPr lvl="0"/>
              <a:r>
                <a:rPr lang="en-US" sz="1400" dirty="0">
                  <a:solidFill>
                    <a:schemeClr val="tx1"/>
                  </a:solidFill>
                </a:rPr>
                <a:t>*High Growth Innovative Firms (</a:t>
              </a:r>
              <a:r>
                <a:rPr lang="en-US" sz="1400" dirty="0" err="1">
                  <a:solidFill>
                    <a:schemeClr val="tx1"/>
                  </a:solidFill>
                </a:rPr>
                <a:t>HGiFs</a:t>
              </a:r>
              <a:r>
                <a:rPr lang="en-US" sz="1400" dirty="0">
                  <a:solidFill>
                    <a:schemeClr val="tx1"/>
                  </a:solidFill>
                </a:rPr>
                <a:t>) are medium-sized firms which have successful experience of previous work in the field of innovation and have demonstrated in the last few years a stable positive dynamics of its development</a:t>
              </a:r>
              <a:endParaRPr lang="sk-SK" sz="1400" dirty="0">
                <a:solidFill>
                  <a:schemeClr val="tx1"/>
                </a:solidFill>
              </a:endParaRPr>
            </a:p>
          </p:txBody>
        </p:sp>
        <p:sp>
          <p:nvSpPr>
            <p:cNvPr id="8" name="Freeform 7"/>
            <p:cNvSpPr/>
            <p:nvPr/>
          </p:nvSpPr>
          <p:spPr>
            <a:xfrm>
              <a:off x="1272190" y="835041"/>
              <a:ext cx="6520648" cy="723163"/>
            </a:xfrm>
            <a:custGeom>
              <a:avLst/>
              <a:gdLst>
                <a:gd name="connsiteX0" fmla="*/ 0 w 6520648"/>
                <a:gd name="connsiteY0" fmla="*/ 137072 h 822417"/>
                <a:gd name="connsiteX1" fmla="*/ 137072 w 6520648"/>
                <a:gd name="connsiteY1" fmla="*/ 0 h 822417"/>
                <a:gd name="connsiteX2" fmla="*/ 6383576 w 6520648"/>
                <a:gd name="connsiteY2" fmla="*/ 0 h 822417"/>
                <a:gd name="connsiteX3" fmla="*/ 6520648 w 6520648"/>
                <a:gd name="connsiteY3" fmla="*/ 137072 h 822417"/>
                <a:gd name="connsiteX4" fmla="*/ 6520648 w 6520648"/>
                <a:gd name="connsiteY4" fmla="*/ 685345 h 822417"/>
                <a:gd name="connsiteX5" fmla="*/ 6383576 w 6520648"/>
                <a:gd name="connsiteY5" fmla="*/ 822417 h 822417"/>
                <a:gd name="connsiteX6" fmla="*/ 137072 w 6520648"/>
                <a:gd name="connsiteY6" fmla="*/ 822417 h 822417"/>
                <a:gd name="connsiteX7" fmla="*/ 0 w 6520648"/>
                <a:gd name="connsiteY7" fmla="*/ 685345 h 822417"/>
                <a:gd name="connsiteX8" fmla="*/ 0 w 6520648"/>
                <a:gd name="connsiteY8" fmla="*/ 137072 h 822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20648" h="822417">
                  <a:moveTo>
                    <a:pt x="0" y="137072"/>
                  </a:moveTo>
                  <a:cubicBezTo>
                    <a:pt x="0" y="61369"/>
                    <a:pt x="61369" y="0"/>
                    <a:pt x="137072" y="0"/>
                  </a:cubicBezTo>
                  <a:lnTo>
                    <a:pt x="6383576" y="0"/>
                  </a:lnTo>
                  <a:cubicBezTo>
                    <a:pt x="6459279" y="0"/>
                    <a:pt x="6520648" y="61369"/>
                    <a:pt x="6520648" y="137072"/>
                  </a:cubicBezTo>
                  <a:lnTo>
                    <a:pt x="6520648" y="685345"/>
                  </a:lnTo>
                  <a:cubicBezTo>
                    <a:pt x="6520648" y="761048"/>
                    <a:pt x="6459279" y="822417"/>
                    <a:pt x="6383576" y="822417"/>
                  </a:cubicBezTo>
                  <a:lnTo>
                    <a:pt x="137072" y="822417"/>
                  </a:lnTo>
                  <a:cubicBezTo>
                    <a:pt x="61369" y="822417"/>
                    <a:pt x="0" y="761048"/>
                    <a:pt x="0" y="685345"/>
                  </a:cubicBezTo>
                  <a:lnTo>
                    <a:pt x="0" y="137072"/>
                  </a:lnTo>
                  <a:close/>
                </a:path>
              </a:pathLst>
            </a:custGeom>
            <a:ln>
              <a:solidFill>
                <a:schemeClr val="accent1"/>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29663" tIns="40147" rIns="229663" bIns="40147" numCol="1" spcCol="1270" anchor="ctr" anchorCtr="0">
              <a:noAutofit/>
            </a:bodyPr>
            <a:lstStyle/>
            <a:p>
              <a:pPr lvl="0"/>
              <a:r>
                <a:rPr lang="en-US" sz="1600" dirty="0">
                  <a:solidFill>
                    <a:schemeClr val="tx1"/>
                  </a:solidFill>
                </a:rPr>
                <a:t>According to research by leading economists, medium-sized </a:t>
              </a:r>
              <a:r>
                <a:rPr lang="en-US" sz="1600" b="1" dirty="0">
                  <a:solidFill>
                    <a:schemeClr val="tx1"/>
                  </a:solidFill>
                </a:rPr>
                <a:t>High Growth Innovative Firms (</a:t>
              </a:r>
              <a:r>
                <a:rPr lang="en-US" sz="1600" b="1" dirty="0" err="1">
                  <a:solidFill>
                    <a:schemeClr val="tx1"/>
                  </a:solidFill>
                </a:rPr>
                <a:t>HGiFs</a:t>
              </a:r>
              <a:r>
                <a:rPr lang="en-US" sz="1600" b="1" dirty="0">
                  <a:solidFill>
                    <a:schemeClr val="tx1"/>
                  </a:solidFill>
                </a:rPr>
                <a:t>)</a:t>
              </a:r>
              <a:r>
                <a:rPr lang="ru-RU" sz="1600" b="1" dirty="0">
                  <a:solidFill>
                    <a:schemeClr val="tx1"/>
                  </a:solidFill>
                </a:rPr>
                <a:t>*</a:t>
              </a:r>
              <a:r>
                <a:rPr lang="en-US" sz="1600" b="1" dirty="0">
                  <a:solidFill>
                    <a:schemeClr val="tx1"/>
                  </a:solidFill>
                </a:rPr>
                <a:t> with good growth dynamics play an important role in the modern economy</a:t>
              </a:r>
              <a:r>
                <a:rPr lang="en-US" sz="1600" dirty="0">
                  <a:solidFill>
                    <a:schemeClr val="tx1"/>
                  </a:solidFill>
                </a:rPr>
                <a:t> and create more than half of new jobs in developed economies.</a:t>
              </a:r>
              <a:endParaRPr lang="sk-SK" sz="1600" dirty="0">
                <a:solidFill>
                  <a:schemeClr val="tx1"/>
                </a:solidFill>
              </a:endParaRPr>
            </a:p>
          </p:txBody>
        </p:sp>
        <p:sp>
          <p:nvSpPr>
            <p:cNvPr id="9" name="Freeform 8"/>
            <p:cNvSpPr/>
            <p:nvPr/>
          </p:nvSpPr>
          <p:spPr>
            <a:xfrm>
              <a:off x="1289767" y="2211643"/>
              <a:ext cx="6543890" cy="832575"/>
            </a:xfrm>
            <a:custGeom>
              <a:avLst/>
              <a:gdLst>
                <a:gd name="connsiteX0" fmla="*/ 0 w 6543890"/>
                <a:gd name="connsiteY0" fmla="*/ 107193 h 643143"/>
                <a:gd name="connsiteX1" fmla="*/ 107193 w 6543890"/>
                <a:gd name="connsiteY1" fmla="*/ 0 h 643143"/>
                <a:gd name="connsiteX2" fmla="*/ 6436697 w 6543890"/>
                <a:gd name="connsiteY2" fmla="*/ 0 h 643143"/>
                <a:gd name="connsiteX3" fmla="*/ 6543890 w 6543890"/>
                <a:gd name="connsiteY3" fmla="*/ 107193 h 643143"/>
                <a:gd name="connsiteX4" fmla="*/ 6543890 w 6543890"/>
                <a:gd name="connsiteY4" fmla="*/ 535950 h 643143"/>
                <a:gd name="connsiteX5" fmla="*/ 6436697 w 6543890"/>
                <a:gd name="connsiteY5" fmla="*/ 643143 h 643143"/>
                <a:gd name="connsiteX6" fmla="*/ 107193 w 6543890"/>
                <a:gd name="connsiteY6" fmla="*/ 643143 h 643143"/>
                <a:gd name="connsiteX7" fmla="*/ 0 w 6543890"/>
                <a:gd name="connsiteY7" fmla="*/ 535950 h 643143"/>
                <a:gd name="connsiteX8" fmla="*/ 0 w 6543890"/>
                <a:gd name="connsiteY8" fmla="*/ 107193 h 643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43890" h="643143">
                  <a:moveTo>
                    <a:pt x="0" y="107193"/>
                  </a:moveTo>
                  <a:cubicBezTo>
                    <a:pt x="0" y="47992"/>
                    <a:pt x="47992" y="0"/>
                    <a:pt x="107193" y="0"/>
                  </a:cubicBezTo>
                  <a:lnTo>
                    <a:pt x="6436697" y="0"/>
                  </a:lnTo>
                  <a:cubicBezTo>
                    <a:pt x="6495898" y="0"/>
                    <a:pt x="6543890" y="47992"/>
                    <a:pt x="6543890" y="107193"/>
                  </a:cubicBezTo>
                  <a:lnTo>
                    <a:pt x="6543890" y="535950"/>
                  </a:lnTo>
                  <a:cubicBezTo>
                    <a:pt x="6543890" y="595151"/>
                    <a:pt x="6495898" y="643143"/>
                    <a:pt x="6436697" y="643143"/>
                  </a:cubicBezTo>
                  <a:lnTo>
                    <a:pt x="107193" y="643143"/>
                  </a:lnTo>
                  <a:cubicBezTo>
                    <a:pt x="47992" y="643143"/>
                    <a:pt x="0" y="595151"/>
                    <a:pt x="0" y="535950"/>
                  </a:cubicBezTo>
                  <a:lnTo>
                    <a:pt x="0" y="107193"/>
                  </a:lnTo>
                  <a:close/>
                </a:path>
              </a:pathLst>
            </a:custGeom>
            <a:ln>
              <a:solidFill>
                <a:schemeClr val="accent1"/>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20912" tIns="31396" rIns="220912" bIns="31396" numCol="1" spcCol="1270" anchor="ctr" anchorCtr="0">
              <a:noAutofit/>
            </a:bodyPr>
            <a:lstStyle/>
            <a:p>
              <a:pPr lvl="0"/>
              <a:r>
                <a:rPr lang="en-US" sz="1600" dirty="0">
                  <a:solidFill>
                    <a:schemeClr val="tx1"/>
                  </a:solidFill>
                </a:rPr>
                <a:t>Recently, </a:t>
              </a:r>
              <a:r>
                <a:rPr lang="en-US" sz="1600" b="1" dirty="0">
                  <a:solidFill>
                    <a:schemeClr val="tx1"/>
                  </a:solidFill>
                </a:rPr>
                <a:t>APEC economies are paying more attention to the active stimulation of the accelerated development of high growth technology and innovative medium-sized businesses</a:t>
              </a:r>
              <a:r>
                <a:rPr lang="en-US" sz="1600" dirty="0">
                  <a:solidFill>
                    <a:schemeClr val="tx1"/>
                  </a:solidFill>
                </a:rPr>
                <a:t>.</a:t>
              </a:r>
              <a:r>
                <a:rPr lang="ru-RU" sz="1600" dirty="0">
                  <a:solidFill>
                    <a:schemeClr val="tx1"/>
                  </a:solidFill>
                </a:rPr>
                <a:t> </a:t>
              </a:r>
              <a:r>
                <a:rPr lang="en-US" sz="1600" dirty="0">
                  <a:solidFill>
                    <a:schemeClr val="tx1"/>
                  </a:solidFill>
                </a:rPr>
                <a:t>Serious influence of such companies on the growth and development of the economy is stressed in a number of studies and analytical papers. </a:t>
              </a:r>
              <a:endParaRPr lang="sk-SK" sz="1600" dirty="0">
                <a:solidFill>
                  <a:schemeClr val="tx1"/>
                </a:solidFill>
              </a:endParaRPr>
            </a:p>
          </p:txBody>
        </p:sp>
      </p:grpSp>
    </p:spTree>
    <p:extLst>
      <p:ext uri="{BB962C8B-B14F-4D97-AF65-F5344CB8AC3E}">
        <p14:creationId xmlns:p14="http://schemas.microsoft.com/office/powerpoint/2010/main" val="1051456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657350"/>
            <a:ext cx="3505200" cy="838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Title 6"/>
          <p:cNvSpPr>
            <a:spLocks noGrp="1"/>
          </p:cNvSpPr>
          <p:nvPr>
            <p:ph type="title"/>
          </p:nvPr>
        </p:nvSpPr>
        <p:spPr>
          <a:xfrm>
            <a:off x="457200" y="0"/>
            <a:ext cx="8229600" cy="857250"/>
          </a:xfrm>
        </p:spPr>
        <p:txBody>
          <a:bodyPr>
            <a:normAutofit/>
          </a:bodyPr>
          <a:lstStyle/>
          <a:p>
            <a:r>
              <a:rPr lang="en-US" sz="3200" dirty="0" smtClean="0"/>
              <a:t>- Project Details-</a:t>
            </a:r>
            <a:endParaRPr lang="en-US" sz="3200" dirty="0"/>
          </a:p>
        </p:txBody>
      </p:sp>
      <p:sp>
        <p:nvSpPr>
          <p:cNvPr id="8" name="Text Placeholder 7"/>
          <p:cNvSpPr>
            <a:spLocks noGrp="1"/>
          </p:cNvSpPr>
          <p:nvPr>
            <p:ph type="body" sz="quarter" idx="13"/>
          </p:nvPr>
        </p:nvSpPr>
        <p:spPr>
          <a:xfrm>
            <a:off x="190500" y="1085850"/>
            <a:ext cx="3505200" cy="3733800"/>
          </a:xfrm>
        </p:spPr>
        <p:txBody>
          <a:bodyPr>
            <a:normAutofit lnSpcReduction="10000"/>
          </a:bodyPr>
          <a:lstStyle/>
          <a:p>
            <a:pPr marL="0" indent="0">
              <a:buNone/>
            </a:pPr>
            <a:r>
              <a:rPr lang="en-US" sz="1800" dirty="0" smtClean="0">
                <a:solidFill>
                  <a:schemeClr val="accent1">
                    <a:lumMod val="50000"/>
                  </a:schemeClr>
                </a:solidFill>
              </a:rPr>
              <a:t>Project Name</a:t>
            </a:r>
          </a:p>
          <a:p>
            <a:pPr marL="0" indent="0" algn="just">
              <a:buNone/>
            </a:pPr>
            <a:endParaRPr lang="en-US" sz="1800" b="1" dirty="0" smtClean="0"/>
          </a:p>
          <a:p>
            <a:pPr marL="0" indent="0">
              <a:buNone/>
            </a:pPr>
            <a:r>
              <a:rPr lang="en-US" sz="1800" b="1" dirty="0" smtClean="0"/>
              <a:t>Workshop on high growth innovative firms (HGIFs) acceleration</a:t>
            </a:r>
            <a:endParaRPr lang="ru-RU" sz="1800" b="1" dirty="0" smtClean="0"/>
          </a:p>
          <a:p>
            <a:pPr marL="0" indent="0" algn="just">
              <a:buNone/>
            </a:pPr>
            <a:endParaRPr lang="en-US" sz="1800" dirty="0" smtClean="0">
              <a:solidFill>
                <a:schemeClr val="accent1">
                  <a:lumMod val="50000"/>
                </a:schemeClr>
              </a:solidFill>
            </a:endParaRPr>
          </a:p>
          <a:p>
            <a:pPr marL="0" indent="0" algn="just">
              <a:buNone/>
            </a:pPr>
            <a:r>
              <a:rPr lang="en-US" sz="1800" dirty="0" smtClean="0">
                <a:solidFill>
                  <a:schemeClr val="accent1">
                    <a:lumMod val="50000"/>
                  </a:schemeClr>
                </a:solidFill>
              </a:rPr>
              <a:t>Proposing Economy</a:t>
            </a:r>
          </a:p>
          <a:p>
            <a:r>
              <a:rPr lang="en-US" sz="1800" dirty="0" smtClean="0"/>
              <a:t>Russia</a:t>
            </a:r>
          </a:p>
          <a:p>
            <a:pPr marL="0" indent="0">
              <a:buNone/>
            </a:pPr>
            <a:r>
              <a:rPr lang="en-US" sz="1800" dirty="0" smtClean="0">
                <a:solidFill>
                  <a:srgbClr val="002060"/>
                </a:solidFill>
              </a:rPr>
              <a:t>Confirmed Co-sponsors</a:t>
            </a:r>
          </a:p>
          <a:p>
            <a:r>
              <a:rPr lang="en-US" sz="1800" dirty="0" smtClean="0"/>
              <a:t>TBC</a:t>
            </a:r>
          </a:p>
          <a:p>
            <a:pPr marL="0" indent="0">
              <a:buNone/>
            </a:pPr>
            <a:r>
              <a:rPr lang="en-US" sz="1800" dirty="0" smtClean="0">
                <a:solidFill>
                  <a:schemeClr val="accent1">
                    <a:lumMod val="50000"/>
                  </a:schemeClr>
                </a:solidFill>
              </a:rPr>
              <a:t>Expected </a:t>
            </a:r>
            <a:r>
              <a:rPr lang="en-US" sz="1800" dirty="0">
                <a:solidFill>
                  <a:schemeClr val="accent1">
                    <a:lumMod val="50000"/>
                  </a:schemeClr>
                </a:solidFill>
              </a:rPr>
              <a:t>Project Duration:</a:t>
            </a:r>
          </a:p>
          <a:p>
            <a:r>
              <a:rPr lang="en-US" sz="1800" dirty="0" smtClean="0"/>
              <a:t>June, 2017 – August, 2018</a:t>
            </a:r>
          </a:p>
          <a:p>
            <a:pPr marL="0" indent="0">
              <a:buNone/>
            </a:pPr>
            <a:endParaRPr lang="en-US" sz="1800" dirty="0"/>
          </a:p>
        </p:txBody>
      </p:sp>
      <p:sp>
        <p:nvSpPr>
          <p:cNvPr id="9" name="Text Placeholder 7"/>
          <p:cNvSpPr txBox="1">
            <a:spLocks/>
          </p:cNvSpPr>
          <p:nvPr/>
        </p:nvSpPr>
        <p:spPr>
          <a:xfrm>
            <a:off x="4419600" y="1047750"/>
            <a:ext cx="4724400" cy="3486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endParaRPr lang="en-US" sz="3000" dirty="0" smtClean="0"/>
          </a:p>
          <a:p>
            <a:pPr marL="0" indent="0">
              <a:buFont typeface="Arial" panose="020B0604020202020204" pitchFamily="34" charset="0"/>
              <a:buNone/>
            </a:pPr>
            <a:endParaRPr lang="en-US" dirty="0"/>
          </a:p>
        </p:txBody>
      </p:sp>
      <p:cxnSp>
        <p:nvCxnSpPr>
          <p:cNvPr id="11" name="Straight Connector 10"/>
          <p:cNvCxnSpPr/>
          <p:nvPr/>
        </p:nvCxnSpPr>
        <p:spPr>
          <a:xfrm>
            <a:off x="3886200" y="1047750"/>
            <a:ext cx="0" cy="370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 Placeholder 7"/>
          <p:cNvSpPr txBox="1">
            <a:spLocks/>
          </p:cNvSpPr>
          <p:nvPr/>
        </p:nvSpPr>
        <p:spPr>
          <a:xfrm>
            <a:off x="4038600" y="1047750"/>
            <a:ext cx="4953000" cy="3810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solidFill>
                  <a:schemeClr val="accent1">
                    <a:lumMod val="50000"/>
                  </a:schemeClr>
                </a:solidFill>
              </a:rPr>
              <a:t>Proposed APEC Funding Source:</a:t>
            </a:r>
          </a:p>
          <a:p>
            <a:r>
              <a:rPr lang="en-US" sz="1800" dirty="0" smtClean="0"/>
              <a:t>ASF, </a:t>
            </a:r>
            <a:r>
              <a:rPr lang="en-US" sz="1800" dirty="0"/>
              <a:t>Sub-Fund on Innovative Development, Economic Reform and Growth </a:t>
            </a:r>
            <a:endParaRPr lang="en-US" sz="1800" dirty="0" smtClean="0"/>
          </a:p>
          <a:p>
            <a:r>
              <a:rPr lang="en-US" sz="1800" dirty="0" smtClean="0"/>
              <a:t>The project encourages members to strengthen support for innovative activities by SMEs as mandated by the APEC Accord on Innovative Development, Economic Reform and Growth </a:t>
            </a:r>
          </a:p>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899765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1500" y="0"/>
            <a:ext cx="8229600" cy="857250"/>
          </a:xfrm>
        </p:spPr>
        <p:txBody>
          <a:bodyPr>
            <a:normAutofit/>
          </a:bodyPr>
          <a:lstStyle/>
          <a:p>
            <a:r>
              <a:rPr lang="en-US" sz="3200" dirty="0" smtClean="0"/>
              <a:t>-Objectives-</a:t>
            </a:r>
            <a:endParaRPr lang="en-US" sz="3200" dirty="0"/>
          </a:p>
        </p:txBody>
      </p:sp>
      <p:sp>
        <p:nvSpPr>
          <p:cNvPr id="8" name="Text Placeholder 7"/>
          <p:cNvSpPr>
            <a:spLocks noGrp="1"/>
          </p:cNvSpPr>
          <p:nvPr>
            <p:ph type="body" sz="quarter" idx="14"/>
          </p:nvPr>
        </p:nvSpPr>
        <p:spPr>
          <a:xfrm>
            <a:off x="225972" y="857250"/>
            <a:ext cx="8915400" cy="4038600"/>
          </a:xfrm>
        </p:spPr>
        <p:txBody>
          <a:bodyPr>
            <a:noAutofit/>
          </a:bodyPr>
          <a:lstStyle/>
          <a:p>
            <a:pPr marL="285750" indent="-285750" algn="just">
              <a:buNone/>
            </a:pPr>
            <a:endParaRPr lang="en-US" sz="1500" dirty="0" smtClean="0"/>
          </a:p>
          <a:p>
            <a:pPr marL="285750" indent="-285750" algn="just">
              <a:buNone/>
            </a:pPr>
            <a:endParaRPr lang="en-US" sz="1500" dirty="0"/>
          </a:p>
          <a:p>
            <a:pPr marL="285750" indent="-285750" algn="just">
              <a:buNone/>
            </a:pPr>
            <a:endParaRPr lang="en-US" sz="1500" dirty="0" smtClean="0"/>
          </a:p>
          <a:p>
            <a:pPr marL="285750" indent="-285750" algn="just">
              <a:buNone/>
            </a:pPr>
            <a:endParaRPr lang="en-US" sz="1500" dirty="0"/>
          </a:p>
          <a:p>
            <a:pPr marL="285750" indent="-285750" algn="just">
              <a:buNone/>
            </a:pPr>
            <a:endParaRPr lang="en-US" sz="1500" dirty="0" smtClean="0"/>
          </a:p>
          <a:p>
            <a:pPr marL="285750" indent="-285750" algn="just">
              <a:buNone/>
            </a:pPr>
            <a:endParaRPr lang="en-US" sz="1500" dirty="0"/>
          </a:p>
          <a:p>
            <a:pPr marL="285750" indent="-285750" algn="just">
              <a:buNone/>
            </a:pPr>
            <a:endParaRPr lang="en-US" sz="1500" dirty="0" smtClean="0"/>
          </a:p>
          <a:p>
            <a:pPr marL="0" indent="271463" algn="just">
              <a:buNone/>
            </a:pPr>
            <a:endParaRPr lang="en-US" sz="1500" dirty="0" smtClean="0"/>
          </a:p>
          <a:p>
            <a:pPr marL="0" indent="271463" algn="just">
              <a:buNone/>
            </a:pPr>
            <a:endParaRPr lang="en-US" sz="1500" dirty="0" smtClean="0"/>
          </a:p>
          <a:p>
            <a:pPr marL="0" indent="271463" algn="ctr">
              <a:buNone/>
            </a:pPr>
            <a:endParaRPr lang="en-US" sz="1500" dirty="0" smtClean="0"/>
          </a:p>
          <a:p>
            <a:pPr marL="0" indent="271463" algn="ctr">
              <a:buNone/>
            </a:pPr>
            <a:r>
              <a:rPr lang="en-US" sz="1500" dirty="0" smtClean="0"/>
              <a:t>The results of the project will improve competitiveness of private innovative companies and scale their activity in the global market.</a:t>
            </a:r>
          </a:p>
          <a:p>
            <a:pPr marL="0" indent="271463" algn="ctr">
              <a:buNone/>
            </a:pPr>
            <a:r>
              <a:rPr lang="en-US" sz="1500" dirty="0" smtClean="0"/>
              <a:t>The project is particularly </a:t>
            </a:r>
            <a:r>
              <a:rPr lang="en-US" sz="1500" b="1" dirty="0" smtClean="0"/>
              <a:t>important for developing economies</a:t>
            </a:r>
            <a:r>
              <a:rPr lang="en-US" sz="1500" dirty="0" smtClean="0"/>
              <a:t>. It can help them create medium and large innovative companies that will be important players in world markets. The more such companies emerge, the more sustainable the growth of developing economies will be.</a:t>
            </a:r>
            <a:endParaRPr lang="ru-RU" sz="1500" dirty="0" smtClean="0"/>
          </a:p>
          <a:p>
            <a:pPr marL="285750" indent="-285750" algn="just">
              <a:buNone/>
            </a:pPr>
            <a:endParaRPr lang="ru-RU" sz="1500" dirty="0"/>
          </a:p>
        </p:txBody>
      </p:sp>
      <p:graphicFrame>
        <p:nvGraphicFramePr>
          <p:cNvPr id="4" name="Diagram 3"/>
          <p:cNvGraphicFramePr/>
          <p:nvPr>
            <p:extLst>
              <p:ext uri="{D42A27DB-BD31-4B8C-83A1-F6EECF244321}">
                <p14:modId xmlns:p14="http://schemas.microsoft.com/office/powerpoint/2010/main" val="1366995340"/>
              </p:ext>
            </p:extLst>
          </p:nvPr>
        </p:nvGraphicFramePr>
        <p:xfrm>
          <a:off x="304800" y="742950"/>
          <a:ext cx="8524178"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3383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57250"/>
          </a:xfrm>
        </p:spPr>
        <p:txBody>
          <a:bodyPr>
            <a:normAutofit/>
          </a:bodyPr>
          <a:lstStyle/>
          <a:p>
            <a:r>
              <a:rPr lang="en-US" sz="3200" dirty="0" smtClean="0"/>
              <a:t>-Ties to APEC/PPSTI Priorities-</a:t>
            </a:r>
            <a:endParaRPr lang="en-US" sz="3200" dirty="0"/>
          </a:p>
        </p:txBody>
      </p:sp>
      <p:graphicFrame>
        <p:nvGraphicFramePr>
          <p:cNvPr id="2" name="Diagram 1"/>
          <p:cNvGraphicFramePr/>
          <p:nvPr>
            <p:extLst>
              <p:ext uri="{D42A27DB-BD31-4B8C-83A1-F6EECF244321}">
                <p14:modId xmlns:p14="http://schemas.microsoft.com/office/powerpoint/2010/main" val="1955606722"/>
              </p:ext>
            </p:extLst>
          </p:nvPr>
        </p:nvGraphicFramePr>
        <p:xfrm>
          <a:off x="228600" y="857250"/>
          <a:ext cx="86868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2611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249"/>
            <a:ext cx="8229600" cy="857250"/>
          </a:xfrm>
        </p:spPr>
        <p:txBody>
          <a:bodyPr>
            <a:normAutofit/>
          </a:bodyPr>
          <a:lstStyle/>
          <a:p>
            <a:r>
              <a:rPr lang="en-US" sz="3200" dirty="0" smtClean="0"/>
              <a:t>-Timeline-</a:t>
            </a:r>
            <a:endParaRPr lang="en-US" sz="3200" dirty="0"/>
          </a:p>
        </p:txBody>
      </p:sp>
      <p:graphicFrame>
        <p:nvGraphicFramePr>
          <p:cNvPr id="7" name="SmartArt Placeholder 6"/>
          <p:cNvGraphicFramePr>
            <a:graphicFrameLocks noGrp="1"/>
          </p:cNvGraphicFramePr>
          <p:nvPr>
            <p:ph type="dgm" sz="quarter" idx="13"/>
            <p:extLst>
              <p:ext uri="{D42A27DB-BD31-4B8C-83A1-F6EECF244321}">
                <p14:modId xmlns:p14="http://schemas.microsoft.com/office/powerpoint/2010/main" val="2900424273"/>
              </p:ext>
            </p:extLst>
          </p:nvPr>
        </p:nvGraphicFramePr>
        <p:xfrm>
          <a:off x="152400" y="600277"/>
          <a:ext cx="9753600" cy="3578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6" name="Straight Connector 15"/>
          <p:cNvCxnSpPr/>
          <p:nvPr/>
        </p:nvCxnSpPr>
        <p:spPr>
          <a:xfrm>
            <a:off x="3200400" y="1887371"/>
            <a:ext cx="0" cy="432000"/>
          </a:xfrm>
          <a:prstGeom prst="line">
            <a:avLst/>
          </a:prstGeom>
          <a:ln w="571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19200" y="3278927"/>
            <a:ext cx="0" cy="285524"/>
          </a:xfrm>
          <a:prstGeom prst="line">
            <a:avLst/>
          </a:prstGeom>
          <a:ln w="571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3774" y="3493254"/>
            <a:ext cx="2743200" cy="1402937"/>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1590" algn="ctr">
              <a:lnSpc>
                <a:spcPct val="115000"/>
              </a:lnSpc>
              <a:spcAft>
                <a:spcPts val="0"/>
              </a:spcAft>
            </a:pPr>
            <a:r>
              <a:rPr lang="en-US" sz="1400" dirty="0" smtClean="0">
                <a:latin typeface="Century Gothic" panose="020B0502020202020204" pitchFamily="34" charset="0"/>
              </a:rPr>
              <a:t>Discussing the CN at the PPSTI 10 meeting and submitting it submission for 2nd Project Session 2017 </a:t>
            </a:r>
            <a:endParaRPr lang="ru-RU" sz="1400" dirty="0" smtClean="0">
              <a:latin typeface="Century Gothic" panose="020B0502020202020204" pitchFamily="34" charset="0"/>
            </a:endParaRPr>
          </a:p>
          <a:p>
            <a:pPr algn="ctr"/>
            <a:endParaRPr lang="en-US" sz="1200" dirty="0">
              <a:latin typeface="Century Gothic" panose="020B0502020202020204" pitchFamily="34" charset="0"/>
            </a:endParaRPr>
          </a:p>
        </p:txBody>
      </p:sp>
      <p:cxnSp>
        <p:nvCxnSpPr>
          <p:cNvPr id="20" name="Straight Connector 19"/>
          <p:cNvCxnSpPr/>
          <p:nvPr/>
        </p:nvCxnSpPr>
        <p:spPr>
          <a:xfrm>
            <a:off x="5387788" y="3278927"/>
            <a:ext cx="0" cy="512400"/>
          </a:xfrm>
          <a:prstGeom prst="line">
            <a:avLst/>
          </a:prstGeom>
          <a:ln w="571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96200" y="2127450"/>
            <a:ext cx="0" cy="216000"/>
          </a:xfrm>
          <a:prstGeom prst="line">
            <a:avLst/>
          </a:prstGeom>
          <a:ln w="57150">
            <a:solidFill>
              <a:schemeClr val="accent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876800" y="3722333"/>
            <a:ext cx="2011680" cy="650391"/>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1590" algn="ctr">
              <a:lnSpc>
                <a:spcPct val="115000"/>
              </a:lnSpc>
              <a:spcAft>
                <a:spcPts val="0"/>
              </a:spcAft>
            </a:pPr>
            <a:r>
              <a:rPr lang="en-US" sz="1400" b="1" dirty="0" smtClean="0">
                <a:latin typeface="Century Gothic" panose="020B0502020202020204" pitchFamily="34" charset="0"/>
              </a:rPr>
              <a:t>Organizing the workshop in Russia</a:t>
            </a:r>
            <a:endParaRPr lang="ru-RU" sz="1400" b="1" dirty="0" smtClean="0">
              <a:latin typeface="Century Gothic" panose="020B0502020202020204" pitchFamily="34" charset="0"/>
            </a:endParaRPr>
          </a:p>
        </p:txBody>
      </p:sp>
      <p:sp>
        <p:nvSpPr>
          <p:cNvPr id="30" name="TextBox 29"/>
          <p:cNvSpPr txBox="1"/>
          <p:nvPr/>
        </p:nvSpPr>
        <p:spPr>
          <a:xfrm>
            <a:off x="1181101" y="844552"/>
            <a:ext cx="2286000" cy="100584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1590" algn="ctr">
              <a:lnSpc>
                <a:spcPct val="115000"/>
              </a:lnSpc>
              <a:spcAft>
                <a:spcPts val="0"/>
              </a:spcAft>
            </a:pPr>
            <a:r>
              <a:rPr lang="en-US" sz="1400" dirty="0" smtClean="0">
                <a:latin typeface="Century Gothic" panose="020B0502020202020204" pitchFamily="34" charset="0"/>
              </a:rPr>
              <a:t>Project Proposal stage and preparation for the workshop</a:t>
            </a:r>
            <a:endParaRPr lang="ru-RU" sz="1400" dirty="0" smtClean="0">
              <a:latin typeface="Century Gothic" panose="020B0502020202020204" pitchFamily="34" charset="0"/>
            </a:endParaRPr>
          </a:p>
          <a:p>
            <a:pPr algn="ctr"/>
            <a:endParaRPr lang="en-US" sz="1200" dirty="0" smtClean="0">
              <a:latin typeface="Century Gothic" panose="020B0502020202020204" pitchFamily="34" charset="0"/>
            </a:endParaRPr>
          </a:p>
          <a:p>
            <a:endParaRPr lang="en-US" sz="1400" dirty="0" smtClean="0">
              <a:latin typeface="Century Gothic" panose="020B0502020202020204" pitchFamily="34" charset="0"/>
            </a:endParaRPr>
          </a:p>
          <a:p>
            <a:endParaRPr lang="en-US" sz="1400" dirty="0">
              <a:latin typeface="Century Gothic" panose="020B0502020202020204" pitchFamily="34" charset="0"/>
            </a:endParaRPr>
          </a:p>
        </p:txBody>
      </p:sp>
      <p:sp>
        <p:nvSpPr>
          <p:cNvPr id="31" name="TextBox 30"/>
          <p:cNvSpPr txBox="1"/>
          <p:nvPr/>
        </p:nvSpPr>
        <p:spPr>
          <a:xfrm>
            <a:off x="6019800" y="622588"/>
            <a:ext cx="2834640" cy="1472744"/>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1590" algn="ctr">
              <a:lnSpc>
                <a:spcPct val="115000"/>
              </a:lnSpc>
              <a:spcAft>
                <a:spcPts val="0"/>
              </a:spcAft>
            </a:pPr>
            <a:r>
              <a:rPr lang="en-US" sz="1400" dirty="0" smtClean="0">
                <a:latin typeface="Century Gothic" panose="020B0502020202020204" pitchFamily="34" charset="0"/>
              </a:rPr>
              <a:t>Presenting  the workshop outcomes and disseminating them among relevant stakeholders in APEC economies</a:t>
            </a:r>
            <a:endParaRPr lang="ru-RU" sz="1400" dirty="0" smtClean="0">
              <a:latin typeface="Century Gothic" panose="020B0502020202020204" pitchFamily="34" charset="0"/>
            </a:endParaRPr>
          </a:p>
        </p:txBody>
      </p:sp>
    </p:spTree>
    <p:extLst>
      <p:ext uri="{BB962C8B-B14F-4D97-AF65-F5344CB8AC3E}">
        <p14:creationId xmlns:p14="http://schemas.microsoft.com/office/powerpoint/2010/main" val="173032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57250"/>
          </a:xfrm>
        </p:spPr>
        <p:txBody>
          <a:bodyPr>
            <a:normAutofit/>
          </a:bodyPr>
          <a:lstStyle/>
          <a:p>
            <a:r>
              <a:rPr lang="en-US" sz="3200" smtClean="0"/>
              <a:t>-Contacts-</a:t>
            </a:r>
            <a:endParaRPr lang="en-US" sz="3200" dirty="0"/>
          </a:p>
        </p:txBody>
      </p:sp>
      <p:pic>
        <p:nvPicPr>
          <p:cNvPr id="6" name="Picture 2" descr="Image result for hs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691" y="2724150"/>
            <a:ext cx="1043013" cy="129610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712439" y="2875676"/>
            <a:ext cx="6400800" cy="646331"/>
          </a:xfrm>
          <a:prstGeom prst="rect">
            <a:avLst/>
          </a:prstGeom>
          <a:noFill/>
        </p:spPr>
        <p:txBody>
          <a:bodyPr wrap="square" rtlCol="0">
            <a:spAutoFit/>
          </a:bodyPr>
          <a:lstStyle/>
          <a:p>
            <a:pPr marL="342900" indent="-342900">
              <a:buFont typeface="Arial" panose="020B0604020202020204" pitchFamily="34" charset="0"/>
              <a:buChar char="•"/>
            </a:pPr>
            <a:r>
              <a:rPr lang="en-US" b="1" dirty="0" smtClean="0"/>
              <a:t>National Research University Higher School of Economics</a:t>
            </a:r>
          </a:p>
          <a:p>
            <a:pPr marL="342900" indent="-342900">
              <a:buFont typeface="Arial" panose="020B0604020202020204" pitchFamily="34" charset="0"/>
              <a:buChar char="•"/>
            </a:pPr>
            <a:r>
              <a:rPr lang="en-US" dirty="0" err="1" smtClean="0">
                <a:hlinkClick r:id="rId4"/>
              </a:rPr>
              <a:t>a.stepanov@hse.ru</a:t>
            </a:r>
            <a:r>
              <a:rPr lang="en-US" dirty="0" smtClean="0"/>
              <a:t>  </a:t>
            </a:r>
            <a:endParaRPr lang="en-US" dirty="0" smtClean="0">
              <a:hlinkClick r:id="rId5"/>
            </a:endParaRPr>
          </a:p>
        </p:txBody>
      </p:sp>
      <p:pic>
        <p:nvPicPr>
          <p:cNvPr id="8" name="Picture 2" descr="C:\Users\eislankina\Desktop\image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2698" y="1120638"/>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5"/>
          <p:cNvSpPr txBox="1"/>
          <p:nvPr/>
        </p:nvSpPr>
        <p:spPr>
          <a:xfrm>
            <a:off x="2712439" y="1120638"/>
            <a:ext cx="6096000"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b="1" dirty="0" smtClean="0"/>
              <a:t>Department for Strategic Development and Innovations, Ministry of Economic Development of the Russian Federation</a:t>
            </a:r>
          </a:p>
          <a:p>
            <a:pPr marL="342900" indent="-342900">
              <a:buFont typeface="Arial" panose="020B0604020202020204" pitchFamily="34" charset="0"/>
              <a:buChar char="•"/>
            </a:pPr>
            <a:r>
              <a:rPr lang="en-US" dirty="0" err="1" smtClean="0">
                <a:hlinkClick r:id="rId7"/>
              </a:rPr>
              <a:t>PonomarenkoNV@economy.gov.ru</a:t>
            </a:r>
            <a:endParaRPr lang="en-US" dirty="0" smtClean="0"/>
          </a:p>
        </p:txBody>
      </p:sp>
    </p:spTree>
    <p:extLst>
      <p:ext uri="{BB962C8B-B14F-4D97-AF65-F5344CB8AC3E}">
        <p14:creationId xmlns:p14="http://schemas.microsoft.com/office/powerpoint/2010/main" val="3883894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PEC PPSTI Them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896</TotalTime>
  <Words>580</Words>
  <Application>Microsoft Office PowerPoint</Application>
  <PresentationFormat>Экран (16:9)</PresentationFormat>
  <Paragraphs>77</Paragraphs>
  <Slides>7</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APEC PPSTI Theme 1</vt:lpstr>
      <vt:lpstr>APEC PPSTI  Concept Note Presentation PPSTI 10</vt:lpstr>
      <vt:lpstr>-The Issue-</vt:lpstr>
      <vt:lpstr>- Project Details-</vt:lpstr>
      <vt:lpstr>-Objectives-</vt:lpstr>
      <vt:lpstr>-Ties to APEC/PPSTI Priorities-</vt:lpstr>
      <vt:lpstr>-Timeline-</vt:lpstr>
      <vt:lpstr>-Contacts-</vt:lpstr>
    </vt:vector>
  </TitlesOfParts>
  <Company>U S Department of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APEC PPSTI Concept Note Presentation</dc:title>
  <dc:creator>US</dc:creator>
  <cp:lastModifiedBy>Пользователь Windows</cp:lastModifiedBy>
  <cp:revision>105</cp:revision>
  <dcterms:created xsi:type="dcterms:W3CDTF">2017-03-24T17:24:04Z</dcterms:created>
  <dcterms:modified xsi:type="dcterms:W3CDTF">2017-05-16T09:37:57Z</dcterms:modified>
</cp:coreProperties>
</file>